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g"/>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g"/>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g"/>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g"/>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g"/>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532204087_1355x1355.jpg"/>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532241774_2880x1920.jpg"/>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 Id="rId6" Type="http://schemas.openxmlformats.org/officeDocument/2006/relationships/image" Target="../media/image2.tif"/><Relationship Id="rId7" Type="http://schemas.openxmlformats.org/officeDocument/2006/relationships/image" Target="../media/image3.tif"/><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4.tif"/><Relationship Id="rId11" Type="http://schemas.openxmlformats.org/officeDocument/2006/relationships/image" Target="../media/image5.tif"/><Relationship Id="rId12" Type="http://schemas.openxmlformats.org/officeDocument/2006/relationships/image" Target="../media/image6.tif"/><Relationship Id="rId13" Type="http://schemas.openxmlformats.org/officeDocument/2006/relationships/image" Target="../media/image7.tif"/><Relationship Id="rId14" Type="http://schemas.openxmlformats.org/officeDocument/2006/relationships/image" Target="../media/image8.tif"/><Relationship Id="rId15" Type="http://schemas.openxmlformats.org/officeDocument/2006/relationships/image" Target="../media/image9.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12.tif"/><Relationship Id="rId5" Type="http://schemas.openxmlformats.org/officeDocument/2006/relationships/image" Target="../media/image13.tif"/><Relationship Id="rId6" Type="http://schemas.openxmlformats.org/officeDocument/2006/relationships/image" Target="../media/image14.tif"/><Relationship Id="rId7" Type="http://schemas.openxmlformats.org/officeDocument/2006/relationships/image" Target="../media/image15.tif"/><Relationship Id="rId8" Type="http://schemas.openxmlformats.org/officeDocument/2006/relationships/image" Target="../media/image16.tif"/><Relationship Id="rId9" Type="http://schemas.openxmlformats.org/officeDocument/2006/relationships/image" Target="../media/image17.tif"/><Relationship Id="rId10" Type="http://schemas.openxmlformats.org/officeDocument/2006/relationships/image" Target="../media/image6.png"/><Relationship Id="rId11" Type="http://schemas.openxmlformats.org/officeDocument/2006/relationships/image" Target="../media/image18.tif"/><Relationship Id="rId12" Type="http://schemas.openxmlformats.org/officeDocument/2006/relationships/image" Target="../media/image19.tif"/><Relationship Id="rId13" Type="http://schemas.openxmlformats.org/officeDocument/2006/relationships/image" Target="../media/image20.tif"/><Relationship Id="rId14" Type="http://schemas.openxmlformats.org/officeDocument/2006/relationships/image" Target="../media/image21.tif"/><Relationship Id="rId15" Type="http://schemas.openxmlformats.org/officeDocument/2006/relationships/image" Target="../media/image22.tif"/><Relationship Id="rId16" Type="http://schemas.openxmlformats.org/officeDocument/2006/relationships/image" Target="../media/image7.png"/><Relationship Id="rId17" Type="http://schemas.openxmlformats.org/officeDocument/2006/relationships/image" Target="../media/image8.png"/><Relationship Id="rId18" Type="http://schemas.openxmlformats.org/officeDocument/2006/relationships/image" Target="../media/image23.tif"/><Relationship Id="rId19" Type="http://schemas.openxmlformats.org/officeDocument/2006/relationships/image" Target="../media/image9.png"/><Relationship Id="rId20" Type="http://schemas.openxmlformats.org/officeDocument/2006/relationships/image" Target="../media/image24.tif"/><Relationship Id="rId21" Type="http://schemas.openxmlformats.org/officeDocument/2006/relationships/image" Target="../media/image10.png"/><Relationship Id="rId22" Type="http://schemas.openxmlformats.org/officeDocument/2006/relationships/image" Target="../media/image25.tif"/><Relationship Id="rId23" Type="http://schemas.openxmlformats.org/officeDocument/2006/relationships/image" Target="../media/image26.tif"/><Relationship Id="rId24" Type="http://schemas.openxmlformats.org/officeDocument/2006/relationships/image" Target="../media/image27.tif"/><Relationship Id="rId25" Type="http://schemas.openxmlformats.org/officeDocument/2006/relationships/image" Target="../media/image28.tif"/><Relationship Id="rId26" Type="http://schemas.openxmlformats.org/officeDocument/2006/relationships/image" Target="../media/image29.tif"/><Relationship Id="rId27" Type="http://schemas.openxmlformats.org/officeDocument/2006/relationships/image" Target="../media/image30.tif"/><Relationship Id="rId28" Type="http://schemas.openxmlformats.org/officeDocument/2006/relationships/image" Target="../media/image3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utumn 2: Knowledge organiser"/>
          <p:cNvSpPr txBox="1"/>
          <p:nvPr/>
        </p:nvSpPr>
        <p:spPr>
          <a:xfrm>
            <a:off x="-28913" y="83887"/>
            <a:ext cx="7101841" cy="919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Noteworthy Bold"/>
                <a:ea typeface="Noteworthy Bold"/>
                <a:cs typeface="Noteworthy Bold"/>
                <a:sym typeface="Noteworthy Bold"/>
              </a:defRPr>
            </a:lvl1pPr>
          </a:lstStyle>
          <a:p>
            <a:pPr/>
            <a:r>
              <a:t>Autumn 2: Knowledge organiser </a:t>
            </a:r>
          </a:p>
        </p:txBody>
      </p:sp>
      <p:sp>
        <p:nvSpPr>
          <p:cNvPr id="120" name="Key books this term"/>
          <p:cNvSpPr txBox="1"/>
          <p:nvPr/>
        </p:nvSpPr>
        <p:spPr>
          <a:xfrm>
            <a:off x="294397" y="1127916"/>
            <a:ext cx="3268505" cy="7054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pPr/>
            <a:r>
              <a:t>Key books this term</a:t>
            </a:r>
          </a:p>
        </p:txBody>
      </p:sp>
      <p:sp>
        <p:nvSpPr>
          <p:cNvPr id="121" name="Bonfire night - Week 1"/>
          <p:cNvSpPr/>
          <p:nvPr/>
        </p:nvSpPr>
        <p:spPr>
          <a:xfrm>
            <a:off x="256516" y="4556264"/>
            <a:ext cx="3003836" cy="1178867"/>
          </a:xfrm>
          <a:prstGeom prst="rightArrow">
            <a:avLst>
              <a:gd name="adj1" fmla="val 32000"/>
              <a:gd name="adj2" fmla="val 63220"/>
            </a:avLst>
          </a:prstGeom>
          <a:solidFill>
            <a:srgbClr val="F4DDD7"/>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1500">
                <a:latin typeface="Noteworthy Light"/>
                <a:ea typeface="Noteworthy Light"/>
                <a:cs typeface="Noteworthy Light"/>
                <a:sym typeface="Noteworthy Light"/>
              </a:defRPr>
            </a:lvl1pPr>
          </a:lstStyle>
          <a:p>
            <a:pPr/>
            <a:r>
              <a:t>Bonfire night - Week 1</a:t>
            </a:r>
          </a:p>
        </p:txBody>
      </p:sp>
      <p:sp>
        <p:nvSpPr>
          <p:cNvPr id="122" name="Christmas Week 6 and 7"/>
          <p:cNvSpPr/>
          <p:nvPr/>
        </p:nvSpPr>
        <p:spPr>
          <a:xfrm>
            <a:off x="20683594" y="4506809"/>
            <a:ext cx="3339400" cy="1277777"/>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1500">
                <a:latin typeface="Noteworthy Light"/>
                <a:ea typeface="Noteworthy Light"/>
                <a:cs typeface="Noteworthy Light"/>
                <a:sym typeface="Noteworthy Light"/>
              </a:defRPr>
            </a:lvl1pPr>
          </a:lstStyle>
          <a:p>
            <a:pPr/>
            <a:r>
              <a:t>Christmas Week 6 and 7</a:t>
            </a:r>
          </a:p>
        </p:txBody>
      </p:sp>
      <p:sp>
        <p:nvSpPr>
          <p:cNvPr id="123" name="Key Vocabulary:…"/>
          <p:cNvSpPr/>
          <p:nvPr/>
        </p:nvSpPr>
        <p:spPr>
          <a:xfrm>
            <a:off x="19910917" y="5255220"/>
            <a:ext cx="4163617" cy="8110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72" y="0"/>
                </a:moveTo>
                <a:lnTo>
                  <a:pt x="2065" y="2252"/>
                </a:lnTo>
                <a:cubicBezTo>
                  <a:pt x="919" y="2271"/>
                  <a:pt x="0" y="2751"/>
                  <a:pt x="0" y="3343"/>
                </a:cubicBezTo>
                <a:lnTo>
                  <a:pt x="0" y="20505"/>
                </a:lnTo>
                <a:cubicBezTo>
                  <a:pt x="0" y="21109"/>
                  <a:pt x="954" y="21600"/>
                  <a:pt x="2131" y="21600"/>
                </a:cubicBezTo>
                <a:lnTo>
                  <a:pt x="19469" y="21600"/>
                </a:lnTo>
                <a:cubicBezTo>
                  <a:pt x="20646" y="21600"/>
                  <a:pt x="21600" y="21109"/>
                  <a:pt x="21600" y="20505"/>
                </a:cubicBezTo>
                <a:lnTo>
                  <a:pt x="21600" y="3343"/>
                </a:lnTo>
                <a:cubicBezTo>
                  <a:pt x="21600" y="2739"/>
                  <a:pt x="20646" y="2249"/>
                  <a:pt x="19469" y="2249"/>
                </a:cubicBezTo>
                <a:lnTo>
                  <a:pt x="4077" y="2249"/>
                </a:lnTo>
                <a:lnTo>
                  <a:pt x="3072" y="0"/>
                </a:lnTo>
                <a:close/>
              </a:path>
            </a:pathLst>
          </a:custGeom>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a:defRPr b="0" sz="3200">
                <a:latin typeface="Noteworthy Light"/>
                <a:ea typeface="Noteworthy Light"/>
                <a:cs typeface="Noteworthy Light"/>
                <a:sym typeface="Noteworthy Light"/>
              </a:defRPr>
            </a:pPr>
            <a:r>
              <a:t>Key Vocabulary:</a:t>
            </a: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Christmas:</a:t>
            </a:r>
            <a:endParaRPr>
              <a:solidFill>
                <a:srgbClr val="000000"/>
              </a:solidFill>
            </a:endParaRPr>
          </a:p>
          <a:p>
            <a:pPr marL="185208" indent="-185208" algn="l">
              <a:buClr>
                <a:srgbClr val="000000"/>
              </a:buClr>
              <a:buSzPct val="125000"/>
              <a:buChar char="-"/>
              <a:defRPr b="0" sz="1400">
                <a:latin typeface="Noteworthy Light"/>
                <a:ea typeface="Noteworthy Light"/>
                <a:cs typeface="Noteworthy Light"/>
                <a:sym typeface="Noteworthy Light"/>
              </a:defRPr>
            </a:pPr>
            <a:r>
              <a:t>Nativity</a:t>
            </a:r>
          </a:p>
          <a:p>
            <a:pPr marL="185208" indent="-185208" algn="l">
              <a:buClr>
                <a:srgbClr val="000000"/>
              </a:buClr>
              <a:buSzPct val="125000"/>
              <a:buChar char="-"/>
              <a:defRPr b="0" sz="1400">
                <a:latin typeface="Noteworthy Light"/>
                <a:ea typeface="Noteworthy Light"/>
                <a:cs typeface="Noteworthy Light"/>
                <a:sym typeface="Noteworthy Light"/>
              </a:defRPr>
            </a:pPr>
            <a:r>
              <a:t>Advent calendar</a:t>
            </a:r>
          </a:p>
          <a:p>
            <a:pPr marL="185208" indent="-185208" algn="l">
              <a:buClr>
                <a:srgbClr val="000000"/>
              </a:buClr>
              <a:buSzPct val="125000"/>
              <a:buChar char="-"/>
              <a:defRPr b="0" sz="1400">
                <a:latin typeface="Noteworthy Light"/>
                <a:ea typeface="Noteworthy Light"/>
                <a:cs typeface="Noteworthy Light"/>
                <a:sym typeface="Noteworthy Light"/>
              </a:defRPr>
            </a:pPr>
            <a:r>
              <a:t>Christian</a:t>
            </a:r>
          </a:p>
          <a:p>
            <a:pPr marL="185208" indent="-185208" algn="l">
              <a:buClr>
                <a:srgbClr val="000000"/>
              </a:buClr>
              <a:buSzPct val="125000"/>
              <a:buChar char="-"/>
              <a:defRPr b="0" sz="1400">
                <a:latin typeface="Noteworthy Light"/>
                <a:ea typeface="Noteworthy Light"/>
                <a:cs typeface="Noteworthy Light"/>
                <a:sym typeface="Noteworthy Light"/>
              </a:defRPr>
            </a:pPr>
            <a:r>
              <a:t>Christmas tree:</a:t>
            </a:r>
          </a:p>
          <a:p>
            <a:pPr marL="185208" indent="-185208" algn="l">
              <a:buClr>
                <a:srgbClr val="000000"/>
              </a:buClr>
              <a:buSzPct val="125000"/>
              <a:buChar char="-"/>
              <a:defRPr b="0" sz="1400">
                <a:latin typeface="Noteworthy Light"/>
                <a:ea typeface="Noteworthy Light"/>
                <a:cs typeface="Noteworthy Light"/>
                <a:sym typeface="Noteworthy Light"/>
              </a:defRPr>
            </a:pPr>
            <a:r>
              <a:t>Advent</a:t>
            </a:r>
          </a:p>
          <a:p>
            <a:pPr marL="185208" indent="-185208" algn="l">
              <a:buClr>
                <a:srgbClr val="000000"/>
              </a:buClr>
              <a:buSzPct val="125000"/>
              <a:buChar char="-"/>
              <a:defRPr b="0" sz="1400">
                <a:latin typeface="Noteworthy Light"/>
                <a:ea typeface="Noteworthy Light"/>
                <a:cs typeface="Noteworthy Light"/>
                <a:sym typeface="Noteworthy Light"/>
              </a:defRPr>
            </a:pPr>
            <a:r>
              <a:t>Nativity show:</a:t>
            </a:r>
          </a:p>
          <a:p>
            <a:pPr>
              <a:defRPr b="0" sz="3200">
                <a:latin typeface="Noteworthy Light"/>
                <a:ea typeface="Noteworthy Light"/>
                <a:cs typeface="Noteworthy Light"/>
                <a:sym typeface="Noteworthy Light"/>
              </a:defRPr>
            </a:pPr>
            <a:r>
              <a:t>Key Questions:</a:t>
            </a: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Why do we celebrate Christmas?</a:t>
            </a:r>
            <a:endParaRPr>
              <a:solidFill>
                <a:srgbClr val="000000"/>
              </a:solidFill>
            </a:endParaRP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What is Christmas?</a:t>
            </a:r>
            <a:endParaRPr>
              <a:solidFill>
                <a:srgbClr val="000000"/>
              </a:solidFill>
            </a:endParaRP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Who is Mary and Joesph?</a:t>
            </a:r>
            <a:endParaRPr>
              <a:solidFill>
                <a:srgbClr val="000000"/>
              </a:solidFill>
            </a:endParaRP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When do we do a nativity show?</a:t>
            </a:r>
            <a:endParaRPr>
              <a:solidFill>
                <a:srgbClr val="000000"/>
              </a:solidFill>
            </a:endParaRP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How will we celebrate Christmas with our families?</a:t>
            </a:r>
            <a:endParaRPr>
              <a:solidFill>
                <a:srgbClr val="000000"/>
              </a:solidFill>
            </a:endParaRP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How do different religions celebrate Christmas?</a:t>
            </a:r>
            <a:endParaRPr>
              <a:solidFill>
                <a:srgbClr val="000000"/>
              </a:solidFill>
            </a:endParaRPr>
          </a:p>
          <a:p>
            <a:pPr marL="185208" indent="-185208" algn="l">
              <a:buClr>
                <a:srgbClr val="000000"/>
              </a:buClr>
              <a:buSzPct val="125000"/>
              <a:buChar char="-"/>
              <a:defRPr b="0" sz="1400">
                <a:solidFill>
                  <a:schemeClr val="accent5">
                    <a:hueOff val="-82419"/>
                    <a:satOff val="-9513"/>
                    <a:lumOff val="-16343"/>
                  </a:schemeClr>
                </a:solidFill>
                <a:latin typeface="Noteworthy Light"/>
                <a:ea typeface="Noteworthy Light"/>
                <a:cs typeface="Noteworthy Light"/>
                <a:sym typeface="Noteworthy Light"/>
              </a:defRPr>
            </a:pPr>
            <a:r>
              <a:rPr>
                <a:solidFill>
                  <a:srgbClr val="000000"/>
                </a:solidFill>
              </a:rPr>
              <a:t>What do we decorate a tree with?</a:t>
            </a:r>
          </a:p>
        </p:txBody>
      </p:sp>
      <p:sp>
        <p:nvSpPr>
          <p:cNvPr id="124" name="Key Vocabulary:…"/>
          <p:cNvSpPr/>
          <p:nvPr/>
        </p:nvSpPr>
        <p:spPr>
          <a:xfrm>
            <a:off x="307018" y="5460999"/>
            <a:ext cx="3243263" cy="75513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44" y="0"/>
                </a:moveTo>
                <a:lnTo>
                  <a:pt x="2651" y="2419"/>
                </a:lnTo>
                <a:cubicBezTo>
                  <a:pt x="1180" y="2439"/>
                  <a:pt x="0" y="2954"/>
                  <a:pt x="0" y="3591"/>
                </a:cubicBezTo>
                <a:lnTo>
                  <a:pt x="0" y="20425"/>
                </a:lnTo>
                <a:cubicBezTo>
                  <a:pt x="0" y="21074"/>
                  <a:pt x="1225" y="21600"/>
                  <a:pt x="2736" y="21600"/>
                </a:cubicBezTo>
                <a:lnTo>
                  <a:pt x="18864" y="21600"/>
                </a:lnTo>
                <a:cubicBezTo>
                  <a:pt x="20375" y="21600"/>
                  <a:pt x="21600" y="21074"/>
                  <a:pt x="21600" y="20425"/>
                </a:cubicBezTo>
                <a:lnTo>
                  <a:pt x="21600" y="3591"/>
                </a:lnTo>
                <a:cubicBezTo>
                  <a:pt x="21600" y="2942"/>
                  <a:pt x="20375" y="2416"/>
                  <a:pt x="18864" y="2416"/>
                </a:cubicBezTo>
                <a:lnTo>
                  <a:pt x="5233" y="2416"/>
                </a:lnTo>
                <a:lnTo>
                  <a:pt x="3944" y="0"/>
                </a:lnTo>
                <a:close/>
              </a:path>
            </a:pathLst>
          </a:custGeom>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a:defRPr b="0" sz="2800">
                <a:latin typeface="Noteworthy Light"/>
                <a:ea typeface="Noteworthy Light"/>
                <a:cs typeface="Noteworthy Light"/>
                <a:sym typeface="Noteworthy Light"/>
              </a:defRPr>
            </a:pPr>
            <a:r>
              <a:t>Key Vocabulary:</a:t>
            </a:r>
            <a:endParaRPr sz="1200"/>
          </a:p>
          <a:p>
            <a:pPr marL="185208" indent="-185208" algn="l">
              <a:buSzPct val="125000"/>
              <a:buChar char="-"/>
              <a:defRPr b="0" sz="2800">
                <a:latin typeface="Noteworthy Light"/>
                <a:ea typeface="Noteworthy Light"/>
                <a:cs typeface="Noteworthy Light"/>
                <a:sym typeface="Noteworthy Light"/>
              </a:defRPr>
            </a:pPr>
            <a:r>
              <a:rPr sz="1400"/>
              <a:t>Celebration</a:t>
            </a:r>
            <a:endParaRPr sz="1400"/>
          </a:p>
          <a:p>
            <a:pPr marL="185208" indent="-185208" algn="l">
              <a:buSzPct val="125000"/>
              <a:buChar char="-"/>
              <a:defRPr b="0" sz="2800">
                <a:latin typeface="Noteworthy Light"/>
                <a:ea typeface="Noteworthy Light"/>
                <a:cs typeface="Noteworthy Light"/>
                <a:sym typeface="Noteworthy Light"/>
              </a:defRPr>
            </a:pPr>
            <a:r>
              <a:rPr sz="1400"/>
              <a:t>Bonfire</a:t>
            </a:r>
            <a:endParaRPr sz="1400"/>
          </a:p>
          <a:p>
            <a:pPr marL="185208" indent="-185208" algn="l">
              <a:buSzPct val="125000"/>
              <a:buChar char="-"/>
              <a:defRPr b="0" sz="2800">
                <a:latin typeface="Noteworthy Light"/>
                <a:ea typeface="Noteworthy Light"/>
                <a:cs typeface="Noteworthy Light"/>
                <a:sym typeface="Noteworthy Light"/>
              </a:defRPr>
            </a:pPr>
            <a:r>
              <a:rPr sz="1400"/>
              <a:t>Guy Fawkes</a:t>
            </a:r>
            <a:endParaRPr sz="1400"/>
          </a:p>
          <a:p>
            <a:pPr marL="185208" indent="-185208" algn="l">
              <a:buSzPct val="125000"/>
              <a:buChar char="-"/>
              <a:defRPr b="0" sz="2800">
                <a:latin typeface="Noteworthy Light"/>
                <a:ea typeface="Noteworthy Light"/>
                <a:cs typeface="Noteworthy Light"/>
                <a:sym typeface="Noteworthy Light"/>
              </a:defRPr>
            </a:pPr>
            <a:r>
              <a:rPr sz="1400"/>
              <a:t>Fireworks</a:t>
            </a:r>
            <a:endParaRPr sz="1400"/>
          </a:p>
          <a:p>
            <a:pPr marL="185208" indent="-185208" algn="l">
              <a:buSzPct val="125000"/>
              <a:buChar char="-"/>
              <a:defRPr b="0" sz="2800">
                <a:latin typeface="Noteworthy Light"/>
                <a:ea typeface="Noteworthy Light"/>
                <a:cs typeface="Noteworthy Light"/>
                <a:sym typeface="Noteworthy Light"/>
              </a:defRPr>
            </a:pPr>
            <a:r>
              <a:rPr sz="1400"/>
              <a:t>5th November</a:t>
            </a:r>
            <a:endParaRPr sz="1400"/>
          </a:p>
          <a:p>
            <a:pPr marL="185208" indent="-185208" algn="l">
              <a:buSzPct val="125000"/>
              <a:buChar char="-"/>
              <a:defRPr b="0" sz="2800">
                <a:latin typeface="Noteworthy Light"/>
                <a:ea typeface="Noteworthy Light"/>
                <a:cs typeface="Noteworthy Light"/>
                <a:sym typeface="Noteworthy Light"/>
              </a:defRPr>
            </a:pPr>
            <a:r>
              <a:rPr sz="1400"/>
              <a:t>Fire safety </a:t>
            </a:r>
            <a:endParaRPr sz="1400"/>
          </a:p>
          <a:p>
            <a:pPr marL="185208" indent="-185208" algn="l">
              <a:buSzPct val="125000"/>
              <a:buChar char="-"/>
              <a:defRPr b="0" sz="2800">
                <a:latin typeface="Noteworthy Light"/>
                <a:ea typeface="Noteworthy Light"/>
                <a:cs typeface="Noteworthy Light"/>
                <a:sym typeface="Noteworthy Light"/>
              </a:defRPr>
            </a:pPr>
            <a:r>
              <a:rPr sz="1400"/>
              <a:t>Catherine wheel </a:t>
            </a:r>
            <a:endParaRPr sz="1400"/>
          </a:p>
          <a:p>
            <a:pPr marL="185208" indent="-185208" algn="l">
              <a:buSzPct val="125000"/>
              <a:buChar char="-"/>
              <a:defRPr b="0" sz="2800">
                <a:latin typeface="Noteworthy Light"/>
                <a:ea typeface="Noteworthy Light"/>
                <a:cs typeface="Noteworthy Light"/>
                <a:sym typeface="Noteworthy Light"/>
              </a:defRPr>
            </a:pPr>
            <a:r>
              <a:rPr sz="1400"/>
              <a:t>Rockets </a:t>
            </a:r>
            <a:endParaRPr sz="1400"/>
          </a:p>
          <a:p>
            <a:pPr marL="185208" indent="-185208" algn="l">
              <a:buSzPct val="125000"/>
              <a:buChar char="-"/>
              <a:defRPr b="0" sz="2800">
                <a:latin typeface="Noteworthy Light"/>
                <a:ea typeface="Noteworthy Light"/>
                <a:cs typeface="Noteworthy Light"/>
                <a:sym typeface="Noteworthy Light"/>
              </a:defRPr>
            </a:pPr>
            <a:r>
              <a:rPr sz="1400"/>
              <a:t>Sparklers </a:t>
            </a:r>
            <a:endParaRPr sz="1200"/>
          </a:p>
          <a:p>
            <a:pPr>
              <a:defRPr b="0" sz="3200">
                <a:latin typeface="Noteworthy Light"/>
                <a:ea typeface="Noteworthy Light"/>
                <a:cs typeface="Noteworthy Light"/>
                <a:sym typeface="Noteworthy Light"/>
              </a:defRPr>
            </a:pPr>
            <a:r>
              <a:t>Key Questions?</a:t>
            </a:r>
          </a:p>
          <a:p>
            <a:pPr marL="185208" indent="-185208" algn="l">
              <a:buSzPct val="125000"/>
              <a:buChar char="-"/>
              <a:defRPr b="0" sz="2800">
                <a:latin typeface="Noteworthy Light"/>
                <a:ea typeface="Noteworthy Light"/>
                <a:cs typeface="Noteworthy Light"/>
                <a:sym typeface="Noteworthy Light"/>
              </a:defRPr>
            </a:pPr>
            <a:r>
              <a:rPr sz="1400"/>
              <a:t>What day do we do a bonfire and have fireworks?</a:t>
            </a:r>
            <a:endParaRPr sz="1400"/>
          </a:p>
          <a:p>
            <a:pPr marL="185208" indent="-185208" algn="l">
              <a:buSzPct val="125000"/>
              <a:buChar char="-"/>
              <a:defRPr b="0" sz="2800">
                <a:latin typeface="Noteworthy Light"/>
                <a:ea typeface="Noteworthy Light"/>
                <a:cs typeface="Noteworthy Light"/>
                <a:sym typeface="Noteworthy Light"/>
              </a:defRPr>
            </a:pPr>
            <a:r>
              <a:rPr sz="1400"/>
              <a:t>Who is Guy Fawkes?</a:t>
            </a:r>
            <a:endParaRPr sz="1400"/>
          </a:p>
          <a:p>
            <a:pPr marL="185208" indent="-185208" algn="l">
              <a:buSzPct val="125000"/>
              <a:buChar char="-"/>
              <a:defRPr b="0" sz="2800">
                <a:latin typeface="Noteworthy Light"/>
                <a:ea typeface="Noteworthy Light"/>
                <a:cs typeface="Noteworthy Light"/>
                <a:sym typeface="Noteworthy Light"/>
              </a:defRPr>
            </a:pPr>
            <a:r>
              <a:rPr sz="1400"/>
              <a:t>How can we keep safe around fires, bonfire</a:t>
            </a:r>
            <a:endParaRPr sz="1400"/>
          </a:p>
          <a:p>
            <a:pPr marL="185208" indent="-185208" algn="l">
              <a:buSzPct val="125000"/>
              <a:buChar char="-"/>
              <a:defRPr b="0" sz="2800">
                <a:latin typeface="Noteworthy Light"/>
                <a:ea typeface="Noteworthy Light"/>
                <a:cs typeface="Noteworthy Light"/>
                <a:sym typeface="Noteworthy Light"/>
              </a:defRPr>
            </a:pPr>
            <a:r>
              <a:rPr sz="1400"/>
              <a:t>What is a celebration?</a:t>
            </a:r>
          </a:p>
        </p:txBody>
      </p:sp>
      <p:pic>
        <p:nvPicPr>
          <p:cNvPr id="125" name="Screenshot 2021-08-06 at 08.19.16.png" descr="Screenshot 2021-08-06 at 08.19.16.png"/>
          <p:cNvPicPr>
            <a:picLocks noChangeAspect="1"/>
          </p:cNvPicPr>
          <p:nvPr/>
        </p:nvPicPr>
        <p:blipFill>
          <a:blip r:embed="rId2">
            <a:extLst/>
          </a:blip>
          <a:stretch>
            <a:fillRect/>
          </a:stretch>
        </p:blipFill>
        <p:spPr>
          <a:xfrm>
            <a:off x="2005302" y="1957951"/>
            <a:ext cx="1432231" cy="1070730"/>
          </a:xfrm>
          <a:prstGeom prst="rect">
            <a:avLst/>
          </a:prstGeom>
          <a:ln w="12700">
            <a:miter lim="400000"/>
          </a:ln>
        </p:spPr>
      </p:pic>
      <p:pic>
        <p:nvPicPr>
          <p:cNvPr id="126" name="Screenshot 2021-08-06 at 08.22.22.png" descr="Screenshot 2021-08-06 at 08.22.22.png"/>
          <p:cNvPicPr>
            <a:picLocks noChangeAspect="1"/>
          </p:cNvPicPr>
          <p:nvPr/>
        </p:nvPicPr>
        <p:blipFill>
          <a:blip r:embed="rId3">
            <a:extLst/>
          </a:blip>
          <a:stretch>
            <a:fillRect/>
          </a:stretch>
        </p:blipFill>
        <p:spPr>
          <a:xfrm>
            <a:off x="2005302" y="3153229"/>
            <a:ext cx="1432231" cy="1396038"/>
          </a:xfrm>
          <a:prstGeom prst="rect">
            <a:avLst/>
          </a:prstGeom>
          <a:ln w="12700">
            <a:miter lim="400000"/>
          </a:ln>
        </p:spPr>
      </p:pic>
      <p:pic>
        <p:nvPicPr>
          <p:cNvPr id="127" name="Screenshot 2021-08-06 at 08.23.34.png" descr="Screenshot 2021-08-06 at 08.23.34.png"/>
          <p:cNvPicPr>
            <a:picLocks noChangeAspect="1"/>
          </p:cNvPicPr>
          <p:nvPr/>
        </p:nvPicPr>
        <p:blipFill>
          <a:blip r:embed="rId4">
            <a:extLst/>
          </a:blip>
          <a:stretch>
            <a:fillRect/>
          </a:stretch>
        </p:blipFill>
        <p:spPr>
          <a:xfrm>
            <a:off x="189562" y="3001239"/>
            <a:ext cx="1668830" cy="1626175"/>
          </a:xfrm>
          <a:prstGeom prst="rect">
            <a:avLst/>
          </a:prstGeom>
          <a:ln w="12700">
            <a:miter lim="400000"/>
          </a:ln>
        </p:spPr>
      </p:pic>
      <p:pic>
        <p:nvPicPr>
          <p:cNvPr id="128" name="Image" descr="Image"/>
          <p:cNvPicPr>
            <a:picLocks noChangeAspect="1"/>
          </p:cNvPicPr>
          <p:nvPr/>
        </p:nvPicPr>
        <p:blipFill>
          <a:blip r:embed="rId5">
            <a:extLst/>
          </a:blip>
          <a:stretch>
            <a:fillRect/>
          </a:stretch>
        </p:blipFill>
        <p:spPr>
          <a:xfrm>
            <a:off x="22204335" y="318140"/>
            <a:ext cx="1789270" cy="2325039"/>
          </a:xfrm>
          <a:prstGeom prst="rect">
            <a:avLst/>
          </a:prstGeom>
          <a:ln w="12700">
            <a:miter lim="400000"/>
          </a:ln>
        </p:spPr>
      </p:pic>
      <p:pic>
        <p:nvPicPr>
          <p:cNvPr id="129" name="Image" descr="Image"/>
          <p:cNvPicPr>
            <a:picLocks noChangeAspect="1"/>
          </p:cNvPicPr>
          <p:nvPr/>
        </p:nvPicPr>
        <p:blipFill>
          <a:blip r:embed="rId6">
            <a:extLst/>
          </a:blip>
          <a:stretch>
            <a:fillRect/>
          </a:stretch>
        </p:blipFill>
        <p:spPr>
          <a:xfrm>
            <a:off x="20328708" y="67092"/>
            <a:ext cx="1716932" cy="2132319"/>
          </a:xfrm>
          <a:prstGeom prst="rect">
            <a:avLst/>
          </a:prstGeom>
          <a:ln w="12700">
            <a:miter lim="400000"/>
          </a:ln>
        </p:spPr>
      </p:pic>
      <p:pic>
        <p:nvPicPr>
          <p:cNvPr id="130" name="Image" descr="Image"/>
          <p:cNvPicPr>
            <a:picLocks noChangeAspect="1"/>
          </p:cNvPicPr>
          <p:nvPr/>
        </p:nvPicPr>
        <p:blipFill>
          <a:blip r:embed="rId7">
            <a:extLst/>
          </a:blip>
          <a:stretch>
            <a:fillRect/>
          </a:stretch>
        </p:blipFill>
        <p:spPr>
          <a:xfrm>
            <a:off x="19811289" y="2435371"/>
            <a:ext cx="2082709" cy="1820287"/>
          </a:xfrm>
          <a:prstGeom prst="rect">
            <a:avLst/>
          </a:prstGeom>
          <a:ln w="12700">
            <a:miter lim="400000"/>
          </a:ln>
        </p:spPr>
      </p:pic>
      <p:pic>
        <p:nvPicPr>
          <p:cNvPr id="131" name="Screenshot 2021-08-06 at 12.00.22.png" descr="Screenshot 2021-08-06 at 12.00.22.png"/>
          <p:cNvPicPr>
            <a:picLocks noChangeAspect="1"/>
          </p:cNvPicPr>
          <p:nvPr/>
        </p:nvPicPr>
        <p:blipFill>
          <a:blip r:embed="rId8">
            <a:extLst/>
          </a:blip>
          <a:stretch>
            <a:fillRect/>
          </a:stretch>
        </p:blipFill>
        <p:spPr>
          <a:xfrm>
            <a:off x="4692228" y="3130460"/>
            <a:ext cx="1380398" cy="1367733"/>
          </a:xfrm>
          <a:prstGeom prst="rect">
            <a:avLst/>
          </a:prstGeom>
          <a:ln w="12700">
            <a:miter lim="400000"/>
          </a:ln>
        </p:spPr>
      </p:pic>
      <p:sp>
        <p:nvSpPr>
          <p:cNvPr id="132" name="Diwali and Remembrance Day- week 2"/>
          <p:cNvSpPr/>
          <p:nvPr/>
        </p:nvSpPr>
        <p:spPr>
          <a:xfrm>
            <a:off x="4134314" y="4506809"/>
            <a:ext cx="3339400" cy="1277777"/>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1500">
                <a:latin typeface="Noteworthy Light"/>
                <a:ea typeface="Noteworthy Light"/>
                <a:cs typeface="Noteworthy Light"/>
                <a:sym typeface="Noteworthy Light"/>
              </a:defRPr>
            </a:lvl1pPr>
          </a:lstStyle>
          <a:p>
            <a:pPr/>
            <a:r>
              <a:t>Diwali and Remembrance Day- week 2</a:t>
            </a:r>
          </a:p>
        </p:txBody>
      </p:sp>
      <p:sp>
        <p:nvSpPr>
          <p:cNvPr id="133" name="Zog &amp; Castles-  Week 4"/>
          <p:cNvSpPr/>
          <p:nvPr/>
        </p:nvSpPr>
        <p:spPr>
          <a:xfrm>
            <a:off x="11967630" y="4360606"/>
            <a:ext cx="3906577" cy="1570183"/>
          </a:xfrm>
          <a:prstGeom prst="rightArrow">
            <a:avLst>
              <a:gd name="adj1" fmla="val 34805"/>
              <a:gd name="adj2" fmla="val 41224"/>
            </a:avLst>
          </a:prstGeom>
          <a:solidFill>
            <a:srgbClr val="F4DDD7"/>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1500">
                <a:latin typeface="Noteworthy Light"/>
                <a:ea typeface="Noteworthy Light"/>
                <a:cs typeface="Noteworthy Light"/>
                <a:sym typeface="Noteworthy Light"/>
              </a:defRPr>
            </a:lvl1pPr>
          </a:lstStyle>
          <a:p>
            <a:pPr/>
            <a:r>
              <a:t> Zog &amp; Castles-  Week 4</a:t>
            </a:r>
          </a:p>
        </p:txBody>
      </p:sp>
      <p:sp>
        <p:nvSpPr>
          <p:cNvPr id="134" name="Key Vocabulary:…"/>
          <p:cNvSpPr/>
          <p:nvPr/>
        </p:nvSpPr>
        <p:spPr>
          <a:xfrm>
            <a:off x="11643811" y="5499099"/>
            <a:ext cx="3500439" cy="7867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54" y="0"/>
                </a:moveTo>
                <a:lnTo>
                  <a:pt x="2456" y="2322"/>
                </a:lnTo>
                <a:cubicBezTo>
                  <a:pt x="1093" y="2341"/>
                  <a:pt x="0" y="2835"/>
                  <a:pt x="0" y="3446"/>
                </a:cubicBezTo>
                <a:lnTo>
                  <a:pt x="0" y="20472"/>
                </a:lnTo>
                <a:cubicBezTo>
                  <a:pt x="0" y="21095"/>
                  <a:pt x="1135" y="21600"/>
                  <a:pt x="2535" y="21600"/>
                </a:cubicBezTo>
                <a:lnTo>
                  <a:pt x="19065" y="21600"/>
                </a:lnTo>
                <a:cubicBezTo>
                  <a:pt x="20465" y="21600"/>
                  <a:pt x="21600" y="21095"/>
                  <a:pt x="21600" y="20472"/>
                </a:cubicBezTo>
                <a:lnTo>
                  <a:pt x="21600" y="3446"/>
                </a:lnTo>
                <a:cubicBezTo>
                  <a:pt x="21600" y="2824"/>
                  <a:pt x="20465" y="2319"/>
                  <a:pt x="19065" y="2319"/>
                </a:cubicBezTo>
                <a:lnTo>
                  <a:pt x="4849" y="2319"/>
                </a:lnTo>
                <a:lnTo>
                  <a:pt x="3654" y="0"/>
                </a:lnTo>
                <a:close/>
              </a:path>
            </a:pathLst>
          </a:custGeom>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a:defRPr b="0" sz="3200">
                <a:latin typeface="Noteworthy Light"/>
                <a:ea typeface="Noteworthy Light"/>
                <a:cs typeface="Noteworthy Light"/>
                <a:sym typeface="Noteworthy Light"/>
              </a:defRPr>
            </a:pPr>
          </a:p>
          <a:p>
            <a:pPr>
              <a:defRPr b="0" sz="3200">
                <a:latin typeface="Noteworthy Light"/>
                <a:ea typeface="Noteworthy Light"/>
                <a:cs typeface="Noteworthy Light"/>
                <a:sym typeface="Noteworthy Light"/>
              </a:defRPr>
            </a:pPr>
            <a:r>
              <a:t>Key Vocabulary:</a:t>
            </a:r>
          </a:p>
          <a:p>
            <a:pPr marL="185208" indent="-185208" algn="l">
              <a:buSzPct val="125000"/>
              <a:buChar char="-"/>
              <a:defRPr b="0" sz="1400">
                <a:latin typeface="Noteworthy Light"/>
                <a:ea typeface="Noteworthy Light"/>
                <a:cs typeface="Noteworthy Light"/>
                <a:sym typeface="Noteworthy Light"/>
              </a:defRPr>
            </a:pPr>
            <a:r>
              <a:t>Castle </a:t>
            </a:r>
          </a:p>
          <a:p>
            <a:pPr marL="185208" indent="-185208" algn="l">
              <a:buSzPct val="125000"/>
              <a:buChar char="-"/>
              <a:defRPr b="0" sz="1400">
                <a:latin typeface="Noteworthy Light"/>
                <a:ea typeface="Noteworthy Light"/>
                <a:cs typeface="Noteworthy Light"/>
                <a:sym typeface="Noteworthy Light"/>
              </a:defRPr>
            </a:pPr>
            <a:r>
              <a:t>Moat</a:t>
            </a:r>
          </a:p>
          <a:p>
            <a:pPr marL="185208" indent="-185208" algn="l">
              <a:buSzPct val="125000"/>
              <a:buChar char="-"/>
              <a:defRPr b="0" sz="1400">
                <a:latin typeface="Noteworthy Light"/>
                <a:ea typeface="Noteworthy Light"/>
                <a:cs typeface="Noteworthy Light"/>
                <a:sym typeface="Noteworthy Light"/>
              </a:defRPr>
            </a:pPr>
            <a:r>
              <a:t>Turrets</a:t>
            </a:r>
          </a:p>
          <a:p>
            <a:pPr marL="185208" indent="-185208" algn="l">
              <a:buSzPct val="125000"/>
              <a:buChar char="-"/>
              <a:defRPr b="0" sz="1400">
                <a:latin typeface="Noteworthy Light"/>
                <a:ea typeface="Noteworthy Light"/>
                <a:cs typeface="Noteworthy Light"/>
                <a:sym typeface="Noteworthy Light"/>
              </a:defRPr>
            </a:pPr>
            <a:r>
              <a:t>Arrow loops </a:t>
            </a:r>
          </a:p>
          <a:p>
            <a:pPr marL="185208" indent="-185208" algn="l">
              <a:buSzPct val="125000"/>
              <a:buChar char="-"/>
              <a:defRPr b="0" sz="1400">
                <a:latin typeface="Noteworthy Light"/>
                <a:ea typeface="Noteworthy Light"/>
                <a:cs typeface="Noteworthy Light"/>
                <a:sym typeface="Noteworthy Light"/>
              </a:defRPr>
            </a:pPr>
            <a:r>
              <a:t>Drawbridge </a:t>
            </a:r>
          </a:p>
          <a:p>
            <a:pPr marL="185208" indent="-185208" algn="l">
              <a:buSzPct val="125000"/>
              <a:buChar char="-"/>
              <a:defRPr b="0" sz="1400">
                <a:latin typeface="Noteworthy Light"/>
                <a:ea typeface="Noteworthy Light"/>
                <a:cs typeface="Noteworthy Light"/>
                <a:sym typeface="Noteworthy Light"/>
              </a:defRPr>
            </a:pPr>
            <a:r>
              <a:t>Battlements </a:t>
            </a:r>
          </a:p>
          <a:p>
            <a:pPr marL="185208" indent="-185208" algn="l">
              <a:buSzPct val="125000"/>
              <a:buChar char="-"/>
              <a:defRPr b="0" sz="1400">
                <a:latin typeface="Noteworthy Light"/>
                <a:ea typeface="Noteworthy Light"/>
                <a:cs typeface="Noteworthy Light"/>
                <a:sym typeface="Noteworthy Light"/>
              </a:defRPr>
            </a:pPr>
            <a:r>
              <a:t>Tower </a:t>
            </a:r>
          </a:p>
          <a:p>
            <a:pPr marL="185208" indent="-185208" algn="l">
              <a:buSzPct val="125000"/>
              <a:buChar char="-"/>
              <a:defRPr b="0" sz="1400">
                <a:latin typeface="Noteworthy Light"/>
                <a:ea typeface="Noteworthy Light"/>
                <a:cs typeface="Noteworthy Light"/>
                <a:sym typeface="Noteworthy Light"/>
              </a:defRPr>
            </a:pPr>
            <a:r>
              <a:t>King, Queen, Royal family </a:t>
            </a:r>
          </a:p>
          <a:p>
            <a:pPr marL="185208" indent="-185208" algn="l">
              <a:buSzPct val="125000"/>
              <a:buChar char="-"/>
              <a:defRPr b="0" sz="1400">
                <a:latin typeface="Noteworthy Light"/>
                <a:ea typeface="Noteworthy Light"/>
                <a:cs typeface="Noteworthy Light"/>
                <a:sym typeface="Noteworthy Light"/>
              </a:defRPr>
            </a:pPr>
            <a:r>
              <a:t>Coronation </a:t>
            </a:r>
          </a:p>
          <a:p>
            <a:pPr marL="185208" indent="-185208" algn="l">
              <a:buSzPct val="125000"/>
              <a:buChar char="-"/>
              <a:defRPr b="0" sz="1400">
                <a:latin typeface="Noteworthy Light"/>
                <a:ea typeface="Noteworthy Light"/>
                <a:cs typeface="Noteworthy Light"/>
                <a:sym typeface="Noteworthy Light"/>
              </a:defRPr>
            </a:pPr>
            <a:r>
              <a:t>Zog </a:t>
            </a:r>
          </a:p>
          <a:p>
            <a:pPr marL="185208" indent="-185208" algn="l">
              <a:buSzPct val="125000"/>
              <a:buChar char="-"/>
              <a:defRPr b="0" sz="1400">
                <a:latin typeface="Noteworthy Light"/>
                <a:ea typeface="Noteworthy Light"/>
                <a:cs typeface="Noteworthy Light"/>
                <a:sym typeface="Noteworthy Light"/>
              </a:defRPr>
            </a:pPr>
            <a:r>
              <a:t>Princess</a:t>
            </a:r>
          </a:p>
          <a:p>
            <a:pPr algn="l">
              <a:defRPr b="0" sz="1400">
                <a:latin typeface="Noteworthy Light"/>
                <a:ea typeface="Noteworthy Light"/>
                <a:cs typeface="Noteworthy Light"/>
                <a:sym typeface="Noteworthy Light"/>
              </a:defRPr>
            </a:pPr>
          </a:p>
          <a:p>
            <a:pPr>
              <a:defRPr b="0" sz="3200">
                <a:latin typeface="Noteworthy Light"/>
                <a:ea typeface="Noteworthy Light"/>
                <a:cs typeface="Noteworthy Light"/>
                <a:sym typeface="Noteworthy Light"/>
              </a:defRPr>
            </a:pPr>
            <a:r>
              <a:t>Key Questions:</a:t>
            </a:r>
          </a:p>
          <a:p>
            <a:pPr marL="185208" indent="-185208" algn="l">
              <a:buClr>
                <a:srgbClr val="000000"/>
              </a:buClr>
              <a:buSzPct val="125000"/>
              <a:buChar char="-"/>
              <a:defRPr b="0" sz="1400">
                <a:latin typeface="Noteworthy Light"/>
                <a:ea typeface="Noteworthy Light"/>
                <a:cs typeface="Noteworthy Light"/>
                <a:sym typeface="Noteworthy Light"/>
              </a:defRPr>
            </a:pPr>
            <a:r>
              <a:t>Who lives in a castle?</a:t>
            </a:r>
          </a:p>
          <a:p>
            <a:pPr marL="185208" indent="-185208" algn="l">
              <a:buClr>
                <a:srgbClr val="000000"/>
              </a:buClr>
              <a:buSzPct val="125000"/>
              <a:buChar char="-"/>
              <a:defRPr b="0" sz="1400">
                <a:latin typeface="Noteworthy Light"/>
                <a:ea typeface="Noteworthy Light"/>
                <a:cs typeface="Noteworthy Light"/>
                <a:sym typeface="Noteworthy Light"/>
              </a:defRPr>
            </a:pPr>
            <a:r>
              <a:t>What is a moat, arrow loop, drawbridge for?</a:t>
            </a:r>
          </a:p>
          <a:p>
            <a:pPr marL="185208" indent="-185208" algn="l">
              <a:buClr>
                <a:srgbClr val="000000"/>
              </a:buClr>
              <a:buSzPct val="125000"/>
              <a:buChar char="-"/>
              <a:defRPr b="0" sz="1400">
                <a:latin typeface="Noteworthy Light"/>
                <a:ea typeface="Noteworthy Light"/>
                <a:cs typeface="Noteworthy Light"/>
                <a:sym typeface="Noteworthy Light"/>
              </a:defRPr>
            </a:pPr>
            <a:r>
              <a:t>What is a knight’s job?</a:t>
            </a:r>
          </a:p>
          <a:p>
            <a:pPr marL="185208" indent="-185208" algn="l">
              <a:buClr>
                <a:srgbClr val="000000"/>
              </a:buClr>
              <a:buSzPct val="125000"/>
              <a:buChar char="-"/>
              <a:defRPr b="0" sz="1400">
                <a:latin typeface="Noteworthy Light"/>
                <a:ea typeface="Noteworthy Light"/>
                <a:cs typeface="Noteworthy Light"/>
                <a:sym typeface="Noteworthy Light"/>
              </a:defRPr>
            </a:pPr>
            <a:r>
              <a:t>Can you talk about the differences between an old and new castle?</a:t>
            </a:r>
          </a:p>
          <a:p>
            <a:pPr marL="185208" indent="-185208" algn="l">
              <a:buClr>
                <a:srgbClr val="000000"/>
              </a:buClr>
              <a:buSzPct val="125000"/>
              <a:buChar char="-"/>
              <a:defRPr b="0" sz="1400">
                <a:latin typeface="Noteworthy Light"/>
                <a:ea typeface="Noteworthy Light"/>
                <a:cs typeface="Noteworthy Light"/>
                <a:sym typeface="Noteworthy Light"/>
              </a:defRPr>
            </a:pPr>
            <a:r>
              <a:t>What is a coronation?</a:t>
            </a:r>
          </a:p>
        </p:txBody>
      </p:sp>
      <p:pic>
        <p:nvPicPr>
          <p:cNvPr id="135" name="Picture 10" descr="Picture 10"/>
          <p:cNvPicPr>
            <a:picLocks noChangeAspect="1"/>
          </p:cNvPicPr>
          <p:nvPr/>
        </p:nvPicPr>
        <p:blipFill>
          <a:blip r:embed="rId9">
            <a:extLst/>
          </a:blip>
          <a:stretch>
            <a:fillRect/>
          </a:stretch>
        </p:blipFill>
        <p:spPr>
          <a:xfrm>
            <a:off x="12294860" y="2179713"/>
            <a:ext cx="1980311" cy="2517681"/>
          </a:xfrm>
          <a:prstGeom prst="rect">
            <a:avLst/>
          </a:prstGeom>
          <a:ln w="12700">
            <a:miter lim="400000"/>
          </a:ln>
        </p:spPr>
      </p:pic>
      <p:sp>
        <p:nvSpPr>
          <p:cNvPr id="136" name="Julia Donaldson -  Week 3"/>
          <p:cNvSpPr/>
          <p:nvPr/>
        </p:nvSpPr>
        <p:spPr>
          <a:xfrm>
            <a:off x="8179905" y="4338751"/>
            <a:ext cx="3005932" cy="1613892"/>
          </a:xfrm>
          <a:prstGeom prst="rightArrow">
            <a:avLst>
              <a:gd name="adj1" fmla="val 34805"/>
              <a:gd name="adj2" fmla="val 40107"/>
            </a:avLst>
          </a:prstGeom>
          <a:solidFill>
            <a:srgbClr val="F4DDD7"/>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1500">
                <a:latin typeface="Noteworthy Light"/>
                <a:ea typeface="Noteworthy Light"/>
                <a:cs typeface="Noteworthy Light"/>
                <a:sym typeface="Noteworthy Light"/>
              </a:defRPr>
            </a:lvl1pPr>
          </a:lstStyle>
          <a:p>
            <a:pPr/>
            <a:r>
              <a:t>Julia Donaldson -  Week 3 </a:t>
            </a:r>
          </a:p>
        </p:txBody>
      </p:sp>
      <p:pic>
        <p:nvPicPr>
          <p:cNvPr id="137" name="Image" descr="Image"/>
          <p:cNvPicPr>
            <a:picLocks noChangeAspect="1"/>
          </p:cNvPicPr>
          <p:nvPr/>
        </p:nvPicPr>
        <p:blipFill>
          <a:blip r:embed="rId10">
            <a:extLst/>
          </a:blip>
          <a:stretch>
            <a:fillRect/>
          </a:stretch>
        </p:blipFill>
        <p:spPr>
          <a:xfrm>
            <a:off x="22289940" y="2765055"/>
            <a:ext cx="1618060" cy="1604688"/>
          </a:xfrm>
          <a:prstGeom prst="rect">
            <a:avLst/>
          </a:prstGeom>
          <a:ln w="12700">
            <a:miter lim="400000"/>
          </a:ln>
        </p:spPr>
      </p:pic>
      <p:sp>
        <p:nvSpPr>
          <p:cNvPr id="138" name="Key Vocabulary:…"/>
          <p:cNvSpPr/>
          <p:nvPr/>
        </p:nvSpPr>
        <p:spPr>
          <a:xfrm>
            <a:off x="3910509" y="5657254"/>
            <a:ext cx="3243264" cy="75513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44" y="0"/>
                </a:moveTo>
                <a:lnTo>
                  <a:pt x="2651" y="2419"/>
                </a:lnTo>
                <a:cubicBezTo>
                  <a:pt x="1180" y="2439"/>
                  <a:pt x="0" y="2954"/>
                  <a:pt x="0" y="3591"/>
                </a:cubicBezTo>
                <a:lnTo>
                  <a:pt x="0" y="20425"/>
                </a:lnTo>
                <a:cubicBezTo>
                  <a:pt x="0" y="21074"/>
                  <a:pt x="1225" y="21600"/>
                  <a:pt x="2736" y="21600"/>
                </a:cubicBezTo>
                <a:lnTo>
                  <a:pt x="18864" y="21600"/>
                </a:lnTo>
                <a:cubicBezTo>
                  <a:pt x="20375" y="21600"/>
                  <a:pt x="21600" y="21074"/>
                  <a:pt x="21600" y="20425"/>
                </a:cubicBezTo>
                <a:lnTo>
                  <a:pt x="21600" y="3591"/>
                </a:lnTo>
                <a:cubicBezTo>
                  <a:pt x="21600" y="2942"/>
                  <a:pt x="20375" y="2416"/>
                  <a:pt x="18864" y="2416"/>
                </a:cubicBezTo>
                <a:lnTo>
                  <a:pt x="5233" y="2416"/>
                </a:lnTo>
                <a:lnTo>
                  <a:pt x="3944" y="0"/>
                </a:lnTo>
                <a:close/>
              </a:path>
            </a:pathLst>
          </a:custGeom>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a:defRPr b="0" sz="2800">
                <a:latin typeface="Noteworthy Light"/>
                <a:ea typeface="Noteworthy Light"/>
                <a:cs typeface="Noteworthy Light"/>
                <a:sym typeface="Noteworthy Light"/>
              </a:defRPr>
            </a:pPr>
            <a:r>
              <a:t>Key Vocabulary:</a:t>
            </a:r>
            <a:endParaRPr sz="1200"/>
          </a:p>
          <a:p>
            <a:pPr marL="185208" indent="-185208" algn="l">
              <a:buSzPct val="125000"/>
              <a:buChar char="-"/>
              <a:defRPr b="0" sz="2800">
                <a:latin typeface="Noteworthy Light"/>
                <a:ea typeface="Noteworthy Light"/>
                <a:cs typeface="Noteworthy Light"/>
                <a:sym typeface="Noteworthy Light"/>
              </a:defRPr>
            </a:pPr>
            <a:r>
              <a:rPr sz="1400"/>
              <a:t>Celebration</a:t>
            </a:r>
            <a:endParaRPr sz="1400"/>
          </a:p>
          <a:p>
            <a:pPr marL="185208" indent="-185208" algn="l">
              <a:buSzPct val="125000"/>
              <a:buChar char="-"/>
              <a:defRPr b="0" sz="2800">
                <a:latin typeface="Noteworthy Light"/>
                <a:ea typeface="Noteworthy Light"/>
                <a:cs typeface="Noteworthy Light"/>
                <a:sym typeface="Noteworthy Light"/>
              </a:defRPr>
            </a:pPr>
            <a:r>
              <a:rPr sz="1400"/>
              <a:t>Henna</a:t>
            </a:r>
            <a:endParaRPr sz="1400"/>
          </a:p>
          <a:p>
            <a:pPr marL="185208" indent="-185208" algn="l">
              <a:buSzPct val="125000"/>
              <a:buChar char="-"/>
              <a:defRPr b="0" sz="2800">
                <a:latin typeface="Noteworthy Light"/>
                <a:ea typeface="Noteworthy Light"/>
                <a:cs typeface="Noteworthy Light"/>
                <a:sym typeface="Noteworthy Light"/>
              </a:defRPr>
            </a:pPr>
            <a:r>
              <a:rPr sz="1400"/>
              <a:t>Diya Lamps</a:t>
            </a:r>
            <a:endParaRPr sz="1400"/>
          </a:p>
          <a:p>
            <a:pPr marL="185208" indent="-185208" algn="l">
              <a:buSzPct val="125000"/>
              <a:buChar char="-"/>
              <a:defRPr b="0" sz="2800">
                <a:latin typeface="Noteworthy Light"/>
                <a:ea typeface="Noteworthy Light"/>
                <a:cs typeface="Noteworthy Light"/>
                <a:sym typeface="Noteworthy Light"/>
              </a:defRPr>
            </a:pPr>
            <a:r>
              <a:rPr sz="1400"/>
              <a:t>Fireworks</a:t>
            </a:r>
            <a:endParaRPr sz="1400"/>
          </a:p>
          <a:p>
            <a:pPr marL="185208" indent="-185208" algn="l">
              <a:buSzPct val="125000"/>
              <a:buChar char="-"/>
              <a:defRPr b="0" sz="2800">
                <a:latin typeface="Noteworthy Light"/>
                <a:ea typeface="Noteworthy Light"/>
                <a:cs typeface="Noteworthy Light"/>
                <a:sym typeface="Noteworthy Light"/>
              </a:defRPr>
            </a:pPr>
            <a:r>
              <a:rPr sz="1400"/>
              <a:t>Diwali</a:t>
            </a:r>
            <a:endParaRPr sz="1400"/>
          </a:p>
          <a:p>
            <a:pPr marL="185208" indent="-185208" algn="l">
              <a:buSzPct val="125000"/>
              <a:buChar char="-"/>
              <a:defRPr b="0" sz="2800">
                <a:latin typeface="Noteworthy Light"/>
                <a:ea typeface="Noteworthy Light"/>
                <a:cs typeface="Noteworthy Light"/>
                <a:sym typeface="Noteworthy Light"/>
              </a:defRPr>
            </a:pPr>
            <a:r>
              <a:rPr sz="1400"/>
              <a:t>Rangoli</a:t>
            </a:r>
            <a:endParaRPr sz="1400"/>
          </a:p>
          <a:p>
            <a:pPr marL="370416" indent="-370416" algn="l">
              <a:buSzPct val="125000"/>
              <a:buChar char="-"/>
              <a:defRPr b="0" sz="2800">
                <a:latin typeface="Noteworthy Light"/>
                <a:ea typeface="Noteworthy Light"/>
                <a:cs typeface="Noteworthy Light"/>
                <a:sym typeface="Noteworthy Light"/>
              </a:defRPr>
            </a:pPr>
            <a:r>
              <a:t>Key Questions?</a:t>
            </a:r>
          </a:p>
          <a:p>
            <a:pPr marL="370416" indent="-370416" algn="l">
              <a:buSzPct val="125000"/>
              <a:buChar char="-"/>
              <a:defRPr b="0" sz="2800">
                <a:latin typeface="Noteworthy Light"/>
                <a:ea typeface="Noteworthy Light"/>
                <a:cs typeface="Noteworthy Light"/>
                <a:sym typeface="Noteworthy Light"/>
              </a:defRPr>
            </a:pPr>
            <a:endParaRPr sz="1400"/>
          </a:p>
          <a:p>
            <a:pPr marL="370416" indent="-370416" algn="l">
              <a:buSzPct val="125000"/>
              <a:buChar char="-"/>
              <a:defRPr b="0" sz="2800">
                <a:latin typeface="Noteworthy Light"/>
                <a:ea typeface="Noteworthy Light"/>
                <a:cs typeface="Noteworthy Light"/>
                <a:sym typeface="Noteworthy Light"/>
              </a:defRPr>
            </a:pPr>
            <a:endParaRPr sz="1400"/>
          </a:p>
          <a:p>
            <a:pPr marL="185208" indent="-185208" algn="l">
              <a:buSzPct val="125000"/>
              <a:buChar char="-"/>
              <a:defRPr b="0" sz="2800">
                <a:latin typeface="Noteworthy Light"/>
                <a:ea typeface="Noteworthy Light"/>
                <a:cs typeface="Noteworthy Light"/>
                <a:sym typeface="Noteworthy Light"/>
              </a:defRPr>
            </a:pPr>
            <a:r>
              <a:rPr sz="1400"/>
              <a:t>Who celebrates Diwali? </a:t>
            </a:r>
            <a:endParaRPr sz="1400"/>
          </a:p>
          <a:p>
            <a:pPr marL="185208" indent="-185208" algn="l">
              <a:buSzPct val="125000"/>
              <a:buChar char="-"/>
              <a:defRPr b="0" sz="2800">
                <a:latin typeface="Noteworthy Light"/>
                <a:ea typeface="Noteworthy Light"/>
                <a:cs typeface="Noteworthy Light"/>
                <a:sym typeface="Noteworthy Light"/>
              </a:defRPr>
            </a:pPr>
            <a:r>
              <a:rPr sz="1400"/>
              <a:t>Why do they have lots of lamps and colour?</a:t>
            </a:r>
            <a:endParaRPr sz="1400"/>
          </a:p>
          <a:p>
            <a:pPr marL="185208" indent="-185208" algn="l">
              <a:buSzPct val="125000"/>
              <a:buChar char="-"/>
              <a:defRPr b="0" sz="2800">
                <a:latin typeface="Noteworthy Light"/>
                <a:ea typeface="Noteworthy Light"/>
                <a:cs typeface="Noteworthy Light"/>
                <a:sym typeface="Noteworthy Light"/>
              </a:defRPr>
            </a:pPr>
            <a:r>
              <a:rPr sz="1400"/>
              <a:t>Why do they put henna on their hands?</a:t>
            </a:r>
            <a:endParaRPr sz="1400"/>
          </a:p>
          <a:p>
            <a:pPr marL="185208" indent="-185208" algn="l">
              <a:buSzPct val="125000"/>
              <a:buChar char="-"/>
              <a:defRPr b="0" sz="2800">
                <a:latin typeface="Noteworthy Light"/>
                <a:ea typeface="Noteworthy Light"/>
                <a:cs typeface="Noteworthy Light"/>
                <a:sym typeface="Noteworthy Light"/>
              </a:defRPr>
            </a:pPr>
            <a:r>
              <a:rPr sz="1400"/>
              <a:t>What is a celebration?</a:t>
            </a:r>
          </a:p>
        </p:txBody>
      </p:sp>
      <p:pic>
        <p:nvPicPr>
          <p:cNvPr id="139" name="Image" descr="Image"/>
          <p:cNvPicPr>
            <a:picLocks noChangeAspect="1"/>
          </p:cNvPicPr>
          <p:nvPr/>
        </p:nvPicPr>
        <p:blipFill>
          <a:blip r:embed="rId11">
            <a:extLst/>
          </a:blip>
          <a:stretch>
            <a:fillRect/>
          </a:stretch>
        </p:blipFill>
        <p:spPr>
          <a:xfrm>
            <a:off x="4372680" y="1405350"/>
            <a:ext cx="1456563" cy="1604688"/>
          </a:xfrm>
          <a:prstGeom prst="rect">
            <a:avLst/>
          </a:prstGeom>
          <a:ln w="12700">
            <a:miter lim="400000"/>
          </a:ln>
        </p:spPr>
      </p:pic>
      <p:pic>
        <p:nvPicPr>
          <p:cNvPr id="140" name="Image" descr="Image"/>
          <p:cNvPicPr>
            <a:picLocks noChangeAspect="1"/>
          </p:cNvPicPr>
          <p:nvPr/>
        </p:nvPicPr>
        <p:blipFill>
          <a:blip r:embed="rId12">
            <a:extLst/>
          </a:blip>
          <a:stretch>
            <a:fillRect/>
          </a:stretch>
        </p:blipFill>
        <p:spPr>
          <a:xfrm>
            <a:off x="6483269" y="2300653"/>
            <a:ext cx="1456563" cy="1456563"/>
          </a:xfrm>
          <a:prstGeom prst="rect">
            <a:avLst/>
          </a:prstGeom>
          <a:ln w="12700">
            <a:miter lim="400000"/>
          </a:ln>
        </p:spPr>
      </p:pic>
      <p:pic>
        <p:nvPicPr>
          <p:cNvPr id="141" name="Image" descr="Image"/>
          <p:cNvPicPr>
            <a:picLocks noChangeAspect="1"/>
          </p:cNvPicPr>
          <p:nvPr/>
        </p:nvPicPr>
        <p:blipFill>
          <a:blip r:embed="rId13">
            <a:extLst/>
          </a:blip>
          <a:stretch>
            <a:fillRect/>
          </a:stretch>
        </p:blipFill>
        <p:spPr>
          <a:xfrm>
            <a:off x="13316290" y="473850"/>
            <a:ext cx="1841501" cy="1651001"/>
          </a:xfrm>
          <a:prstGeom prst="rect">
            <a:avLst/>
          </a:prstGeom>
          <a:ln w="12700">
            <a:miter lim="400000"/>
          </a:ln>
        </p:spPr>
      </p:pic>
      <p:sp>
        <p:nvSpPr>
          <p:cNvPr id="142" name="Key Vocabulary:…"/>
          <p:cNvSpPr/>
          <p:nvPr/>
        </p:nvSpPr>
        <p:spPr>
          <a:xfrm>
            <a:off x="7509670" y="5499100"/>
            <a:ext cx="3329386" cy="7867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42" y="0"/>
                </a:moveTo>
                <a:lnTo>
                  <a:pt x="2583" y="2322"/>
                </a:lnTo>
                <a:cubicBezTo>
                  <a:pt x="1150" y="2341"/>
                  <a:pt x="0" y="2835"/>
                  <a:pt x="0" y="3446"/>
                </a:cubicBezTo>
                <a:lnTo>
                  <a:pt x="0" y="20472"/>
                </a:lnTo>
                <a:cubicBezTo>
                  <a:pt x="0" y="21095"/>
                  <a:pt x="1193" y="21600"/>
                  <a:pt x="2665" y="21600"/>
                </a:cubicBezTo>
                <a:lnTo>
                  <a:pt x="18935" y="21600"/>
                </a:lnTo>
                <a:cubicBezTo>
                  <a:pt x="20407" y="21600"/>
                  <a:pt x="21600" y="21095"/>
                  <a:pt x="21600" y="20472"/>
                </a:cubicBezTo>
                <a:lnTo>
                  <a:pt x="21600" y="3446"/>
                </a:lnTo>
                <a:cubicBezTo>
                  <a:pt x="21600" y="2824"/>
                  <a:pt x="20407" y="2319"/>
                  <a:pt x="18935" y="2319"/>
                </a:cubicBezTo>
                <a:lnTo>
                  <a:pt x="5098" y="2319"/>
                </a:lnTo>
                <a:lnTo>
                  <a:pt x="3842" y="0"/>
                </a:lnTo>
                <a:close/>
              </a:path>
            </a:pathLst>
          </a:custGeom>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a:defRPr b="0" sz="3200">
                <a:latin typeface="Noteworthy Light"/>
                <a:ea typeface="Noteworthy Light"/>
                <a:cs typeface="Noteworthy Light"/>
                <a:sym typeface="Noteworthy Light"/>
              </a:defRPr>
            </a:pPr>
            <a:r>
              <a:t>Key Vocabulary:</a:t>
            </a:r>
          </a:p>
          <a:p>
            <a:pPr marL="185208" indent="-185208" algn="l">
              <a:buSzPct val="125000"/>
              <a:buChar char="-"/>
              <a:defRPr b="0" sz="1400">
                <a:latin typeface="Noteworthy Light"/>
                <a:ea typeface="Noteworthy Light"/>
                <a:cs typeface="Noteworthy Light"/>
                <a:sym typeface="Noteworthy Light"/>
              </a:defRPr>
            </a:pPr>
            <a:r>
              <a:t>Plot</a:t>
            </a:r>
          </a:p>
          <a:p>
            <a:pPr marL="185208" indent="-185208" algn="l">
              <a:buSzPct val="125000"/>
              <a:buChar char="-"/>
              <a:defRPr b="0" sz="1400">
                <a:latin typeface="Noteworthy Light"/>
                <a:ea typeface="Noteworthy Light"/>
                <a:cs typeface="Noteworthy Light"/>
                <a:sym typeface="Noteworthy Light"/>
              </a:defRPr>
            </a:pPr>
            <a:r>
              <a:t>Characters</a:t>
            </a:r>
          </a:p>
          <a:p>
            <a:pPr marL="185208" indent="-185208" algn="l">
              <a:buSzPct val="125000"/>
              <a:buChar char="-"/>
              <a:defRPr b="0" sz="1400">
                <a:latin typeface="Noteworthy Light"/>
                <a:ea typeface="Noteworthy Light"/>
                <a:cs typeface="Noteworthy Light"/>
                <a:sym typeface="Noteworthy Light"/>
              </a:defRPr>
            </a:pPr>
            <a:r>
              <a:t>Feelings/ Emotions </a:t>
            </a:r>
          </a:p>
          <a:p>
            <a:pPr marL="185208" indent="-185208" algn="l">
              <a:buSzPct val="125000"/>
              <a:buChar char="-"/>
              <a:defRPr b="0" sz="1400">
                <a:latin typeface="Noteworthy Light"/>
                <a:ea typeface="Noteworthy Light"/>
                <a:cs typeface="Noteworthy Light"/>
                <a:sym typeface="Noteworthy Light"/>
              </a:defRPr>
            </a:pPr>
            <a:r>
              <a:t>Julia Donaldson </a:t>
            </a:r>
          </a:p>
          <a:p>
            <a:pPr marL="185208" indent="-185208" algn="l">
              <a:buSzPct val="125000"/>
              <a:buChar char="-"/>
              <a:defRPr b="0" sz="1400">
                <a:latin typeface="Noteworthy Light"/>
                <a:ea typeface="Noteworthy Light"/>
                <a:cs typeface="Noteworthy Light"/>
                <a:sym typeface="Noteworthy Light"/>
              </a:defRPr>
            </a:pPr>
            <a:r>
              <a:t>Villans </a:t>
            </a:r>
          </a:p>
          <a:p>
            <a:pPr marL="185208" indent="-185208" algn="l">
              <a:buSzPct val="125000"/>
              <a:buChar char="-"/>
              <a:defRPr b="0" sz="1400">
                <a:latin typeface="Noteworthy Light"/>
                <a:ea typeface="Noteworthy Light"/>
                <a:cs typeface="Noteworthy Light"/>
                <a:sym typeface="Noteworthy Light"/>
              </a:defRPr>
            </a:pPr>
            <a:r>
              <a:t>Repetition </a:t>
            </a:r>
          </a:p>
          <a:p>
            <a:pPr marL="185208" indent="-185208" algn="l">
              <a:buSzPct val="125000"/>
              <a:buChar char="-"/>
              <a:defRPr b="0" sz="1400">
                <a:latin typeface="Noteworthy Light"/>
                <a:ea typeface="Noteworthy Light"/>
                <a:cs typeface="Noteworthy Light"/>
                <a:sym typeface="Noteworthy Light"/>
              </a:defRPr>
            </a:pPr>
          </a:p>
          <a:p>
            <a:pPr algn="l">
              <a:defRPr b="0" sz="1400">
                <a:latin typeface="Noteworthy Light"/>
                <a:ea typeface="Noteworthy Light"/>
                <a:cs typeface="Noteworthy Light"/>
                <a:sym typeface="Noteworthy Light"/>
              </a:defRPr>
            </a:pPr>
          </a:p>
          <a:p>
            <a:pPr>
              <a:defRPr b="0" sz="3200">
                <a:latin typeface="Noteworthy Light"/>
                <a:ea typeface="Noteworthy Light"/>
                <a:cs typeface="Noteworthy Light"/>
                <a:sym typeface="Noteworthy Light"/>
              </a:defRPr>
            </a:pPr>
            <a:r>
              <a:t>Key Questions:</a:t>
            </a:r>
          </a:p>
          <a:p>
            <a:pPr marL="185208" indent="-185208" algn="l">
              <a:buClr>
                <a:srgbClr val="000000"/>
              </a:buClr>
              <a:buSzPct val="125000"/>
              <a:buChar char="-"/>
              <a:defRPr b="0" sz="1400">
                <a:latin typeface="Noteworthy Light"/>
                <a:ea typeface="Noteworthy Light"/>
                <a:cs typeface="Noteworthy Light"/>
                <a:sym typeface="Noteworthy Light"/>
              </a:defRPr>
            </a:pPr>
            <a:r>
              <a:t>What characters are in this story?</a:t>
            </a:r>
          </a:p>
          <a:p>
            <a:pPr marL="185208" indent="-185208" algn="l">
              <a:buClr>
                <a:srgbClr val="000000"/>
              </a:buClr>
              <a:buSzPct val="125000"/>
              <a:buChar char="-"/>
              <a:defRPr b="0" sz="1400">
                <a:latin typeface="Noteworthy Light"/>
                <a:ea typeface="Noteworthy Light"/>
                <a:cs typeface="Noteworthy Light"/>
                <a:sym typeface="Noteworthy Light"/>
              </a:defRPr>
            </a:pPr>
            <a:r>
              <a:t>Do you like this story?</a:t>
            </a:r>
          </a:p>
          <a:p>
            <a:pPr marL="185208" indent="-185208" algn="l">
              <a:buClr>
                <a:srgbClr val="000000"/>
              </a:buClr>
              <a:buSzPct val="125000"/>
              <a:buChar char="-"/>
              <a:defRPr b="0" sz="1400">
                <a:latin typeface="Noteworthy Light"/>
                <a:ea typeface="Noteworthy Light"/>
                <a:cs typeface="Noteworthy Light"/>
                <a:sym typeface="Noteworthy Light"/>
              </a:defRPr>
            </a:pPr>
            <a:r>
              <a:t>What happens in the story?</a:t>
            </a:r>
          </a:p>
          <a:p>
            <a:pPr marL="185208" indent="-185208" algn="l">
              <a:buClr>
                <a:srgbClr val="000000"/>
              </a:buClr>
              <a:buSzPct val="125000"/>
              <a:buChar char="-"/>
              <a:defRPr b="0" sz="1400">
                <a:latin typeface="Noteworthy Light"/>
                <a:ea typeface="Noteworthy Light"/>
                <a:cs typeface="Noteworthy Light"/>
                <a:sym typeface="Noteworthy Light"/>
              </a:defRPr>
            </a:pPr>
            <a:r>
              <a:t>Does Julia Donaldson books have a running theme? Do they always have a happy ending?</a:t>
            </a:r>
          </a:p>
          <a:p>
            <a:pPr marL="185208" indent="-185208" algn="l">
              <a:buClr>
                <a:srgbClr val="000000"/>
              </a:buClr>
              <a:buSzPct val="125000"/>
              <a:buChar char="-"/>
              <a:defRPr b="0" sz="1400">
                <a:latin typeface="Noteworthy Light"/>
                <a:ea typeface="Noteworthy Light"/>
                <a:cs typeface="Noteworthy Light"/>
                <a:sym typeface="Noteworthy Light"/>
              </a:defRPr>
            </a:pPr>
            <a:r>
              <a:t>Why do you like or dislike this story?</a:t>
            </a:r>
          </a:p>
        </p:txBody>
      </p:sp>
      <p:sp>
        <p:nvSpPr>
          <p:cNvPr id="143" name="Key Vocabulary:…"/>
          <p:cNvSpPr/>
          <p:nvPr/>
        </p:nvSpPr>
        <p:spPr>
          <a:xfrm>
            <a:off x="15606783" y="5499099"/>
            <a:ext cx="3882629" cy="7867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94" y="0"/>
                </a:moveTo>
                <a:lnTo>
                  <a:pt x="2215" y="2322"/>
                </a:lnTo>
                <a:cubicBezTo>
                  <a:pt x="986" y="2341"/>
                  <a:pt x="0" y="2835"/>
                  <a:pt x="0" y="3446"/>
                </a:cubicBezTo>
                <a:lnTo>
                  <a:pt x="0" y="20472"/>
                </a:lnTo>
                <a:cubicBezTo>
                  <a:pt x="0" y="21095"/>
                  <a:pt x="1023" y="21600"/>
                  <a:pt x="2285" y="21600"/>
                </a:cubicBezTo>
                <a:lnTo>
                  <a:pt x="19315" y="21600"/>
                </a:lnTo>
                <a:cubicBezTo>
                  <a:pt x="20577" y="21600"/>
                  <a:pt x="21600" y="21095"/>
                  <a:pt x="21600" y="20472"/>
                </a:cubicBezTo>
                <a:lnTo>
                  <a:pt x="21600" y="3446"/>
                </a:lnTo>
                <a:cubicBezTo>
                  <a:pt x="21600" y="2824"/>
                  <a:pt x="20577" y="2319"/>
                  <a:pt x="19315" y="2319"/>
                </a:cubicBezTo>
                <a:lnTo>
                  <a:pt x="4372" y="2319"/>
                </a:lnTo>
                <a:lnTo>
                  <a:pt x="3294" y="0"/>
                </a:lnTo>
                <a:close/>
              </a:path>
            </a:pathLst>
          </a:custGeom>
          <a:ln w="254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p>
            <a:pPr>
              <a:defRPr b="0" sz="3200">
                <a:latin typeface="Noteworthy Light"/>
                <a:ea typeface="Noteworthy Light"/>
                <a:cs typeface="Noteworthy Light"/>
                <a:sym typeface="Noteworthy Light"/>
              </a:defRPr>
            </a:pPr>
            <a:r>
              <a:t>Key Vocabulary:</a:t>
            </a:r>
          </a:p>
          <a:p>
            <a:pPr marL="185208" indent="-185208" algn="l">
              <a:buSzPct val="125000"/>
              <a:buChar char="-"/>
              <a:defRPr b="0" sz="1400">
                <a:latin typeface="Noteworthy Light"/>
                <a:ea typeface="Noteworthy Light"/>
                <a:cs typeface="Noteworthy Light"/>
                <a:sym typeface="Noteworthy Light"/>
              </a:defRPr>
            </a:pPr>
            <a:r>
              <a:t>Family </a:t>
            </a:r>
          </a:p>
          <a:p>
            <a:pPr marL="185208" indent="-185208" algn="l">
              <a:buSzPct val="125000"/>
              <a:buChar char="-"/>
              <a:defRPr b="0" sz="1400">
                <a:latin typeface="Noteworthy Light"/>
                <a:ea typeface="Noteworthy Light"/>
                <a:cs typeface="Noteworthy Light"/>
                <a:sym typeface="Noteworthy Light"/>
              </a:defRPr>
            </a:pPr>
            <a:r>
              <a:t>Family tree</a:t>
            </a:r>
          </a:p>
          <a:p>
            <a:pPr marL="185208" indent="-185208" algn="l">
              <a:buSzPct val="125000"/>
              <a:buChar char="-"/>
              <a:defRPr b="0" sz="1400">
                <a:latin typeface="Noteworthy Light"/>
                <a:ea typeface="Noteworthy Light"/>
                <a:cs typeface="Noteworthy Light"/>
                <a:sym typeface="Noteworthy Light"/>
              </a:defRPr>
            </a:pPr>
            <a:r>
              <a:t>Stickman oh stickman- repetition </a:t>
            </a:r>
          </a:p>
          <a:p>
            <a:pPr marL="185208" indent="-185208" algn="l">
              <a:buSzPct val="125000"/>
              <a:buChar char="-"/>
              <a:defRPr b="0" sz="1400">
                <a:latin typeface="Noteworthy Light"/>
                <a:ea typeface="Noteworthy Light"/>
                <a:cs typeface="Noteworthy Light"/>
                <a:sym typeface="Noteworthy Light"/>
              </a:defRPr>
            </a:pPr>
            <a:r>
              <a:t>Snow </a:t>
            </a:r>
          </a:p>
          <a:p>
            <a:pPr marL="185208" indent="-185208" algn="l">
              <a:buSzPct val="125000"/>
              <a:buChar char="-"/>
              <a:defRPr b="0" sz="1400">
                <a:latin typeface="Noteworthy Light"/>
                <a:ea typeface="Noteworthy Light"/>
                <a:cs typeface="Noteworthy Light"/>
                <a:sym typeface="Noteworthy Light"/>
              </a:defRPr>
            </a:pPr>
            <a:r>
              <a:t>Father Christmas </a:t>
            </a:r>
          </a:p>
          <a:p>
            <a:pPr marL="185208" indent="-185208" algn="l">
              <a:buSzPct val="125000"/>
              <a:buChar char="-"/>
              <a:defRPr b="0" sz="1400">
                <a:latin typeface="Noteworthy Light"/>
                <a:ea typeface="Noteworthy Light"/>
                <a:cs typeface="Noteworthy Light"/>
                <a:sym typeface="Noteworthy Light"/>
              </a:defRPr>
            </a:pPr>
            <a:r>
              <a:t>Boomerang </a:t>
            </a:r>
          </a:p>
          <a:p>
            <a:pPr marL="185208" indent="-185208" algn="l">
              <a:buSzPct val="125000"/>
              <a:buChar char="-"/>
              <a:defRPr b="0" sz="1400">
                <a:latin typeface="Noteworthy Light"/>
                <a:ea typeface="Noteworthy Light"/>
                <a:cs typeface="Noteworthy Light"/>
                <a:sym typeface="Noteworthy Light"/>
              </a:defRPr>
            </a:pPr>
            <a:r>
              <a:t>Nest </a:t>
            </a:r>
          </a:p>
          <a:p>
            <a:pPr marL="185208" indent="-185208" algn="l">
              <a:buSzPct val="125000"/>
              <a:buChar char="-"/>
              <a:defRPr b="0" sz="1400">
                <a:latin typeface="Noteworthy Light"/>
                <a:ea typeface="Noteworthy Light"/>
                <a:cs typeface="Noteworthy Light"/>
                <a:sym typeface="Noteworthy Light"/>
              </a:defRPr>
            </a:pPr>
            <a:r>
              <a:t>Bat </a:t>
            </a:r>
          </a:p>
          <a:p>
            <a:pPr marL="185208" indent="-185208" algn="l">
              <a:buSzPct val="125000"/>
              <a:buChar char="-"/>
              <a:defRPr b="0" sz="1400">
                <a:latin typeface="Noteworthy Light"/>
                <a:ea typeface="Noteworthy Light"/>
                <a:cs typeface="Noteworthy Light"/>
                <a:sym typeface="Noteworthy Light"/>
              </a:defRPr>
            </a:pPr>
          </a:p>
          <a:p>
            <a:pPr algn="l">
              <a:defRPr b="0" sz="1400">
                <a:latin typeface="Noteworthy Light"/>
                <a:ea typeface="Noteworthy Light"/>
                <a:cs typeface="Noteworthy Light"/>
                <a:sym typeface="Noteworthy Light"/>
              </a:defRPr>
            </a:pPr>
          </a:p>
          <a:p>
            <a:pPr>
              <a:defRPr b="0" sz="3200">
                <a:latin typeface="Noteworthy Light"/>
                <a:ea typeface="Noteworthy Light"/>
                <a:cs typeface="Noteworthy Light"/>
                <a:sym typeface="Noteworthy Light"/>
              </a:defRPr>
            </a:pPr>
            <a:r>
              <a:t>Key Questions:</a:t>
            </a:r>
          </a:p>
          <a:p>
            <a:pPr marL="185208" indent="-185208" algn="l">
              <a:buClr>
                <a:srgbClr val="000000"/>
              </a:buClr>
              <a:buSzPct val="125000"/>
              <a:buChar char="-"/>
              <a:defRPr b="0" sz="1400">
                <a:latin typeface="Noteworthy Light"/>
                <a:ea typeface="Noteworthy Light"/>
                <a:cs typeface="Noteworthy Light"/>
                <a:sym typeface="Noteworthy Light"/>
              </a:defRPr>
            </a:pPr>
            <a:r>
              <a:t>How does stickman get lost?</a:t>
            </a:r>
          </a:p>
          <a:p>
            <a:pPr marL="185208" indent="-185208" algn="l">
              <a:buClr>
                <a:srgbClr val="000000"/>
              </a:buClr>
              <a:buSzPct val="125000"/>
              <a:buChar char="-"/>
              <a:defRPr b="0" sz="1400">
                <a:latin typeface="Noteworthy Light"/>
                <a:ea typeface="Noteworthy Light"/>
                <a:cs typeface="Noteworthy Light"/>
                <a:sym typeface="Noteworthy Light"/>
              </a:defRPr>
            </a:pPr>
            <a:r>
              <a:t>How does stickman end up getting home?</a:t>
            </a:r>
          </a:p>
          <a:p>
            <a:pPr marL="185208" indent="-185208" algn="l">
              <a:buClr>
                <a:srgbClr val="000000"/>
              </a:buClr>
              <a:buSzPct val="125000"/>
              <a:buChar char="-"/>
              <a:defRPr b="0" sz="1400">
                <a:latin typeface="Noteworthy Light"/>
                <a:ea typeface="Noteworthy Light"/>
                <a:cs typeface="Noteworthy Light"/>
                <a:sym typeface="Noteworthy Light"/>
              </a:defRPr>
            </a:pPr>
            <a:r>
              <a:t>Who takes stickman home?</a:t>
            </a:r>
          </a:p>
          <a:p>
            <a:pPr marL="185208" indent="-185208" algn="l">
              <a:buClr>
                <a:srgbClr val="000000"/>
              </a:buClr>
              <a:buSzPct val="125000"/>
              <a:buChar char="-"/>
              <a:defRPr b="0" sz="1400">
                <a:latin typeface="Noteworthy Light"/>
                <a:ea typeface="Noteworthy Light"/>
                <a:cs typeface="Noteworthy Light"/>
                <a:sym typeface="Noteworthy Light"/>
              </a:defRPr>
            </a:pPr>
            <a:r>
              <a:t>Who does stickman rescue?</a:t>
            </a:r>
          </a:p>
          <a:p>
            <a:pPr marL="185208" indent="-185208" algn="l">
              <a:buClr>
                <a:srgbClr val="000000"/>
              </a:buClr>
              <a:buSzPct val="125000"/>
              <a:buChar char="-"/>
              <a:defRPr b="0" sz="1400">
                <a:latin typeface="Noteworthy Light"/>
                <a:ea typeface="Noteworthy Light"/>
                <a:cs typeface="Noteworthy Light"/>
                <a:sym typeface="Noteworthy Light"/>
              </a:defRPr>
            </a:pPr>
            <a:r>
              <a:t>How many children does stickman have?</a:t>
            </a:r>
          </a:p>
          <a:p>
            <a:pPr marL="185208" indent="-185208" algn="l">
              <a:buClr>
                <a:srgbClr val="000000"/>
              </a:buClr>
              <a:buSzPct val="125000"/>
              <a:buChar char="-"/>
              <a:defRPr b="0" sz="1400">
                <a:latin typeface="Noteworthy Light"/>
                <a:ea typeface="Noteworthy Light"/>
                <a:cs typeface="Noteworthy Light"/>
                <a:sym typeface="Noteworthy Light"/>
              </a:defRPr>
            </a:pPr>
            <a:r>
              <a:t>What is stickman used as?</a:t>
            </a:r>
          </a:p>
        </p:txBody>
      </p:sp>
      <p:sp>
        <p:nvSpPr>
          <p:cNvPr id="144" name="Stickman-  Week 5"/>
          <p:cNvSpPr/>
          <p:nvPr/>
        </p:nvSpPr>
        <p:spPr>
          <a:xfrm>
            <a:off x="16103295" y="4360606"/>
            <a:ext cx="3906577" cy="1570183"/>
          </a:xfrm>
          <a:prstGeom prst="rightArrow">
            <a:avLst>
              <a:gd name="adj1" fmla="val 34805"/>
              <a:gd name="adj2" fmla="val 41224"/>
            </a:avLst>
          </a:prstGeom>
          <a:solidFill>
            <a:srgbClr val="F4DDD7"/>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1500">
                <a:latin typeface="Noteworthy Light"/>
                <a:ea typeface="Noteworthy Light"/>
                <a:cs typeface="Noteworthy Light"/>
                <a:sym typeface="Noteworthy Light"/>
              </a:defRPr>
            </a:lvl1pPr>
          </a:lstStyle>
          <a:p>
            <a:pPr/>
            <a:r>
              <a:t>Stickman-  Week 5</a:t>
            </a:r>
          </a:p>
        </p:txBody>
      </p:sp>
      <p:pic>
        <p:nvPicPr>
          <p:cNvPr id="145" name="Image" descr="Image"/>
          <p:cNvPicPr>
            <a:picLocks noChangeAspect="1"/>
          </p:cNvPicPr>
          <p:nvPr/>
        </p:nvPicPr>
        <p:blipFill>
          <a:blip r:embed="rId14">
            <a:extLst/>
          </a:blip>
          <a:stretch>
            <a:fillRect/>
          </a:stretch>
        </p:blipFill>
        <p:spPr>
          <a:xfrm>
            <a:off x="16424147" y="1625584"/>
            <a:ext cx="2247901" cy="2806701"/>
          </a:xfrm>
          <a:prstGeom prst="rect">
            <a:avLst/>
          </a:prstGeom>
          <a:ln w="12700">
            <a:miter lim="400000"/>
          </a:ln>
        </p:spPr>
      </p:pic>
      <p:pic>
        <p:nvPicPr>
          <p:cNvPr id="146" name="Image" descr="Image"/>
          <p:cNvPicPr>
            <a:picLocks noChangeAspect="1"/>
          </p:cNvPicPr>
          <p:nvPr/>
        </p:nvPicPr>
        <p:blipFill>
          <a:blip r:embed="rId15">
            <a:extLst/>
          </a:blip>
          <a:stretch>
            <a:fillRect/>
          </a:stretch>
        </p:blipFill>
        <p:spPr>
          <a:xfrm>
            <a:off x="8350475" y="135020"/>
            <a:ext cx="2843503" cy="414534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Literacy- Reading and writing"/>
          <p:cNvSpPr/>
          <p:nvPr/>
        </p:nvSpPr>
        <p:spPr>
          <a:xfrm>
            <a:off x="139593" y="7069172"/>
            <a:ext cx="10349441" cy="585293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val="1"/>
            </a:ext>
          </a:extLst>
        </p:spPr>
        <p:txBody>
          <a:bodyPr lIns="0" tIns="0" rIns="0" bIns="0" anchor="ctr"/>
          <a:lstStyle/>
          <a:p>
            <a:pPr algn="l">
              <a:defRPr b="0" sz="2600" u="sng">
                <a:solidFill>
                  <a:srgbClr val="0A0203"/>
                </a:solidFill>
                <a:latin typeface="Noteworthy Bold"/>
                <a:ea typeface="Noteworthy Bold"/>
                <a:cs typeface="Noteworthy Bold"/>
                <a:sym typeface="Noteworthy Bold"/>
              </a:defRPr>
            </a:pPr>
            <a:r>
              <a:t>Literacy- Reading and writing </a:t>
            </a: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a:defRPr b="0" sz="2600" u="sng">
                <a:solidFill>
                  <a:srgbClr val="0A0203"/>
                </a:solidFill>
                <a:latin typeface="Noteworthy Bold"/>
                <a:ea typeface="Noteworthy Bold"/>
                <a:cs typeface="Noteworthy Bold"/>
                <a:sym typeface="Noteworthy Bold"/>
              </a:defRPr>
            </a:pPr>
          </a:p>
          <a:p>
            <a:pPr lvl="1" indent="0" algn="l">
              <a:defRPr b="0" sz="1400">
                <a:latin typeface="Noteworthy Light"/>
                <a:ea typeface="Noteworthy Light"/>
                <a:cs typeface="Noteworthy Light"/>
                <a:sym typeface="Noteworthy Light"/>
              </a:defRPr>
            </a:pPr>
          </a:p>
          <a:p>
            <a:pPr lvl="1" indent="0" algn="l">
              <a:defRPr b="0" sz="1400">
                <a:solidFill>
                  <a:schemeClr val="accent5">
                    <a:hueOff val="-82419"/>
                    <a:satOff val="-9513"/>
                    <a:lumOff val="-16343"/>
                  </a:schemeClr>
                </a:solidFill>
                <a:latin typeface="Noteworthy Bold"/>
                <a:ea typeface="Noteworthy Bold"/>
                <a:cs typeface="Noteworthy Bold"/>
                <a:sym typeface="Noteworthy Bold"/>
              </a:defRPr>
            </a:pPr>
          </a:p>
        </p:txBody>
      </p:sp>
      <p:sp>
        <p:nvSpPr>
          <p:cNvPr id="149" name="Physical development"/>
          <p:cNvSpPr/>
          <p:nvPr/>
        </p:nvSpPr>
        <p:spPr>
          <a:xfrm>
            <a:off x="12574" y="187456"/>
            <a:ext cx="9217836" cy="6705921"/>
          </a:xfrm>
          <a:prstGeom prst="roundRect">
            <a:avLst>
              <a:gd name="adj" fmla="val 14594"/>
            </a:avLst>
          </a:prstGeom>
          <a:ln w="25400">
            <a:solidFill>
              <a:schemeClr val="accent3"/>
            </a:solidFill>
            <a:miter lim="400000"/>
          </a:ln>
          <a:extLst>
            <a:ext uri="{C572A759-6A51-4108-AA02-DFA0A04FC94B}">
              <ma14:wrappingTextBoxFlag xmlns:ma14="http://schemas.microsoft.com/office/mac/drawingml/2011/main" val="1"/>
            </a:ext>
          </a:extLst>
        </p:spPr>
        <p:txBody>
          <a:bodyPr lIns="0" tIns="0" rIns="0" bIns="0" anchor="ctr"/>
          <a:lstStyle/>
          <a:p>
            <a:pPr>
              <a:defRPr b="0" sz="2600" u="sng">
                <a:latin typeface="Noteworthy Bold"/>
                <a:ea typeface="Noteworthy Bold"/>
                <a:cs typeface="Noteworthy Bold"/>
                <a:sym typeface="Noteworthy Bold"/>
              </a:defRPr>
            </a:pPr>
            <a:r>
              <a:rPr u="none"/>
              <a:t>       </a:t>
            </a:r>
            <a:r>
              <a:t>Physical development</a:t>
            </a: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a:p>
            <a:pPr>
              <a:defRPr b="0" sz="2600" u="sng">
                <a:latin typeface="Noteworthy Bold"/>
                <a:ea typeface="Noteworthy Bold"/>
                <a:cs typeface="Noteworthy Bold"/>
                <a:sym typeface="Noteworthy Bold"/>
              </a:defRPr>
            </a:pPr>
          </a:p>
        </p:txBody>
      </p:sp>
      <p:sp>
        <p:nvSpPr>
          <p:cNvPr id="150" name="PSED"/>
          <p:cNvSpPr/>
          <p:nvPr/>
        </p:nvSpPr>
        <p:spPr>
          <a:xfrm>
            <a:off x="10596930" y="6022688"/>
            <a:ext cx="4060204" cy="7480750"/>
          </a:xfrm>
          <a:prstGeom prst="roundRect">
            <a:avLst>
              <a:gd name="adj" fmla="val 24104"/>
            </a:avLst>
          </a:prstGeom>
          <a:ln w="25400">
            <a:solidFill>
              <a:schemeClr val="accent4"/>
            </a:solidFill>
            <a:miter lim="400000"/>
          </a:ln>
          <a:extLst>
            <a:ext uri="{C572A759-6A51-4108-AA02-DFA0A04FC94B}">
              <ma14:wrappingTextBoxFlag xmlns:ma14="http://schemas.microsoft.com/office/mac/drawingml/2011/main" val="1"/>
            </a:ext>
          </a:extLst>
        </p:spPr>
        <p:txBody>
          <a:bodyPr lIns="0" tIns="0" rIns="0" bIns="0" anchor="ctr"/>
          <a:lstStyle/>
          <a:p>
            <a:pPr>
              <a:defRPr b="0" sz="2600" u="sng">
                <a:solidFill>
                  <a:srgbClr val="0C0404"/>
                </a:solidFill>
                <a:latin typeface="Noteworthy Bold"/>
                <a:ea typeface="Noteworthy Bold"/>
                <a:cs typeface="Noteworthy Bold"/>
                <a:sym typeface="Noteworthy Bold"/>
              </a:defRPr>
            </a:pPr>
            <a:r>
              <a:t>PSED</a:t>
            </a: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a:p>
            <a:pPr>
              <a:defRPr b="0" sz="3200" u="sng">
                <a:solidFill>
                  <a:srgbClr val="0C0404"/>
                </a:solidFill>
                <a:latin typeface="Noteworthy Light"/>
                <a:ea typeface="Noteworthy Light"/>
                <a:cs typeface="Noteworthy Light"/>
                <a:sym typeface="Noteworthy Light"/>
              </a:defRPr>
            </a:pPr>
          </a:p>
        </p:txBody>
      </p:sp>
      <p:sp>
        <p:nvSpPr>
          <p:cNvPr id="151" name="Mathematics…"/>
          <p:cNvSpPr/>
          <p:nvPr/>
        </p:nvSpPr>
        <p:spPr>
          <a:xfrm>
            <a:off x="9472711" y="173005"/>
            <a:ext cx="9546858" cy="5588134"/>
          </a:xfrm>
          <a:prstGeom prst="roundRect">
            <a:avLst>
              <a:gd name="adj" fmla="val 17514"/>
            </a:avLst>
          </a:prstGeom>
          <a:ln w="25400">
            <a:solidFill>
              <a:schemeClr val="accent5"/>
            </a:solidFill>
            <a:miter lim="400000"/>
          </a:ln>
          <a:extLst>
            <a:ext uri="{C572A759-6A51-4108-AA02-DFA0A04FC94B}">
              <ma14:wrappingTextBoxFlag xmlns:ma14="http://schemas.microsoft.com/office/mac/drawingml/2011/main" val="1"/>
            </a:ext>
          </a:extLst>
        </p:spPr>
        <p:txBody>
          <a:bodyPr lIns="0" tIns="0" rIns="0" bIns="0" anchor="ctr"/>
          <a:lstStyle/>
          <a:p>
            <a:pPr>
              <a:defRPr b="0" sz="2600" u="sng">
                <a:latin typeface="Noteworthy Bold"/>
                <a:ea typeface="Noteworthy Bold"/>
                <a:cs typeface="Noteworthy Bold"/>
                <a:sym typeface="Noteworthy Bold"/>
              </a:defRPr>
            </a:pPr>
            <a:r>
              <a:t>Mathematics </a:t>
            </a:r>
          </a:p>
          <a:p>
            <a:pPr algn="r">
              <a:defRPr b="0" sz="1400">
                <a:latin typeface="Noteworthy Bold"/>
                <a:ea typeface="Noteworthy Bold"/>
                <a:cs typeface="Noteworthy Bold"/>
                <a:sym typeface="Noteworthy Bold"/>
              </a:defRPr>
            </a:pPr>
            <a:r>
              <a:t>We follow the white rose scheme for maths, incorporating numicon</a:t>
            </a:r>
          </a:p>
          <a:p>
            <a:pPr algn="r">
              <a:defRPr b="0" sz="1400">
                <a:latin typeface="Noteworthy Bold"/>
                <a:ea typeface="Noteworthy Bold"/>
                <a:cs typeface="Noteworthy Bold"/>
                <a:sym typeface="Noteworthy Bold"/>
              </a:defRPr>
            </a:pPr>
            <a:r>
              <a:t> and number blocks to support our maths learning. </a:t>
            </a: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a:p>
            <a:pPr>
              <a:defRPr b="0" sz="1400">
                <a:latin typeface="Noteworthy Light"/>
                <a:ea typeface="Noteworthy Light"/>
                <a:cs typeface="Noteworthy Light"/>
                <a:sym typeface="Noteworthy Light"/>
              </a:defRPr>
            </a:pPr>
          </a:p>
        </p:txBody>
      </p:sp>
      <p:sp>
        <p:nvSpPr>
          <p:cNvPr id="152" name="Knowledge and understanding of the world"/>
          <p:cNvSpPr/>
          <p:nvPr/>
        </p:nvSpPr>
        <p:spPr>
          <a:xfrm>
            <a:off x="19227800" y="218267"/>
            <a:ext cx="4867134" cy="10249132"/>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ma14="http://schemas.microsoft.com/office/mac/drawingml/2011/main" val="1"/>
            </a:ext>
          </a:extLst>
        </p:spPr>
        <p:txBody>
          <a:bodyPr lIns="0" tIns="0" rIns="0" bIns="0" anchor="ctr"/>
          <a:lstStyle/>
          <a:p>
            <a:pPr>
              <a:defRPr b="0" sz="2600" u="sng">
                <a:latin typeface="Noteworthy Bold"/>
                <a:ea typeface="Noteworthy Bold"/>
                <a:cs typeface="Noteworthy Bold"/>
                <a:sym typeface="Noteworthy Bold"/>
              </a:defRPr>
            </a:pPr>
            <a:r>
              <a:t>Knowledge and understanding of the world</a:t>
            </a: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p:txBody>
      </p:sp>
      <p:sp>
        <p:nvSpPr>
          <p:cNvPr id="153" name="Expressive arts and          design"/>
          <p:cNvSpPr/>
          <p:nvPr/>
        </p:nvSpPr>
        <p:spPr>
          <a:xfrm>
            <a:off x="14765030" y="6028393"/>
            <a:ext cx="4274390" cy="7469340"/>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ma14="http://schemas.microsoft.com/office/mac/drawingml/2011/main" val="1"/>
            </a:ext>
          </a:extLst>
        </p:spPr>
        <p:txBody>
          <a:bodyPr lIns="0" tIns="0" rIns="0" bIns="0" anchor="ctr"/>
          <a:lstStyle/>
          <a:p>
            <a:pPr algn="r">
              <a:defRPr b="0" sz="2600" u="sng">
                <a:latin typeface="Noteworthy Bold"/>
                <a:ea typeface="Noteworthy Bold"/>
                <a:cs typeface="Noteworthy Bold"/>
                <a:sym typeface="Noteworthy Bold"/>
              </a:defRPr>
            </a:pPr>
            <a:r>
              <a:t>Expressive arts and          design     </a:t>
            </a: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a:p>
            <a:pPr>
              <a:defRPr b="0" sz="3200" u="sng">
                <a:latin typeface="Noteworthy Light"/>
                <a:ea typeface="Noteworthy Light"/>
                <a:cs typeface="Noteworthy Light"/>
                <a:sym typeface="Noteworthy Light"/>
              </a:defRPr>
            </a:pPr>
          </a:p>
        </p:txBody>
      </p:sp>
      <p:pic>
        <p:nvPicPr>
          <p:cNvPr id="154" name="Image" descr="Image"/>
          <p:cNvPicPr>
            <a:picLocks noChangeAspect="1"/>
          </p:cNvPicPr>
          <p:nvPr/>
        </p:nvPicPr>
        <p:blipFill>
          <a:blip r:embed="rId2">
            <a:alphaModFix amt="67132"/>
            <a:extLst/>
          </a:blip>
          <a:stretch>
            <a:fillRect/>
          </a:stretch>
        </p:blipFill>
        <p:spPr>
          <a:xfrm>
            <a:off x="7099898" y="2634924"/>
            <a:ext cx="2008918" cy="1056496"/>
          </a:xfrm>
          <a:prstGeom prst="rect">
            <a:avLst/>
          </a:prstGeom>
          <a:ln w="12700">
            <a:miter lim="400000"/>
          </a:ln>
        </p:spPr>
      </p:pic>
      <p:pic>
        <p:nvPicPr>
          <p:cNvPr id="155" name="Image" descr="Image"/>
          <p:cNvPicPr>
            <a:picLocks noChangeAspect="1"/>
          </p:cNvPicPr>
          <p:nvPr/>
        </p:nvPicPr>
        <p:blipFill>
          <a:blip r:embed="rId3">
            <a:alphaModFix amt="61725"/>
            <a:extLst/>
          </a:blip>
          <a:srcRect l="0" t="0" r="14156" b="0"/>
          <a:stretch>
            <a:fillRect/>
          </a:stretch>
        </p:blipFill>
        <p:spPr>
          <a:xfrm>
            <a:off x="4617412" y="2886698"/>
            <a:ext cx="1056600" cy="908478"/>
          </a:xfrm>
          <a:prstGeom prst="rect">
            <a:avLst/>
          </a:prstGeom>
          <a:ln w="12700">
            <a:miter lim="400000"/>
          </a:ln>
        </p:spPr>
      </p:pic>
      <p:pic>
        <p:nvPicPr>
          <p:cNvPr id="156" name="Image" descr="Image"/>
          <p:cNvPicPr>
            <a:picLocks noChangeAspect="1"/>
          </p:cNvPicPr>
          <p:nvPr/>
        </p:nvPicPr>
        <p:blipFill>
          <a:blip r:embed="rId4">
            <a:alphaModFix amt="74459"/>
            <a:extLst/>
          </a:blip>
          <a:srcRect l="0" t="14989" r="0" b="0"/>
          <a:stretch>
            <a:fillRect/>
          </a:stretch>
        </p:blipFill>
        <p:spPr>
          <a:xfrm>
            <a:off x="3271157" y="1172727"/>
            <a:ext cx="992994" cy="828128"/>
          </a:xfrm>
          <a:prstGeom prst="rect">
            <a:avLst/>
          </a:prstGeom>
          <a:ln w="12700">
            <a:miter lim="400000"/>
          </a:ln>
        </p:spPr>
      </p:pic>
      <p:pic>
        <p:nvPicPr>
          <p:cNvPr id="157" name="Image" descr="Image"/>
          <p:cNvPicPr>
            <a:picLocks noChangeAspect="1"/>
          </p:cNvPicPr>
          <p:nvPr/>
        </p:nvPicPr>
        <p:blipFill>
          <a:blip r:embed="rId5">
            <a:alphaModFix amt="54296"/>
            <a:extLst/>
          </a:blip>
          <a:stretch>
            <a:fillRect/>
          </a:stretch>
        </p:blipFill>
        <p:spPr>
          <a:xfrm>
            <a:off x="4021486" y="8225002"/>
            <a:ext cx="1233845" cy="641212"/>
          </a:xfrm>
          <a:prstGeom prst="rect">
            <a:avLst/>
          </a:prstGeom>
          <a:ln w="12700">
            <a:miter lim="400000"/>
          </a:ln>
        </p:spPr>
      </p:pic>
      <p:pic>
        <p:nvPicPr>
          <p:cNvPr id="158" name="Image" descr="Image"/>
          <p:cNvPicPr>
            <a:picLocks noChangeAspect="1"/>
          </p:cNvPicPr>
          <p:nvPr/>
        </p:nvPicPr>
        <p:blipFill>
          <a:blip r:embed="rId6">
            <a:alphaModFix amt="63645"/>
            <a:extLst/>
          </a:blip>
          <a:stretch>
            <a:fillRect/>
          </a:stretch>
        </p:blipFill>
        <p:spPr>
          <a:xfrm>
            <a:off x="9652723" y="8115975"/>
            <a:ext cx="809146" cy="453123"/>
          </a:xfrm>
          <a:prstGeom prst="rect">
            <a:avLst/>
          </a:prstGeom>
          <a:ln w="12700">
            <a:miter lim="400000"/>
          </a:ln>
        </p:spPr>
      </p:pic>
      <p:sp>
        <p:nvSpPr>
          <p:cNvPr id="159" name="Tricky words: These are words that you cannot sound out, they have a tricky part- for example: said. The tricky part is the ‘ai’ making the ‘e’ sound."/>
          <p:cNvSpPr txBox="1"/>
          <p:nvPr/>
        </p:nvSpPr>
        <p:spPr>
          <a:xfrm>
            <a:off x="339774" y="11467434"/>
            <a:ext cx="2919124" cy="13056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1300">
                <a:latin typeface="Noteworthy Bold"/>
                <a:ea typeface="Noteworthy Bold"/>
                <a:cs typeface="Noteworthy Bold"/>
                <a:sym typeface="Noteworthy Bold"/>
              </a:defRPr>
            </a:pPr>
            <a:r>
              <a:rPr sz="2000"/>
              <a:t>Tricky words:</a:t>
            </a:r>
            <a:r>
              <a:t> </a:t>
            </a:r>
            <a:r>
              <a:rPr>
                <a:latin typeface="Noteworthy Light"/>
                <a:ea typeface="Noteworthy Light"/>
                <a:cs typeface="Noteworthy Light"/>
                <a:sym typeface="Noteworthy Light"/>
              </a:rPr>
              <a:t>These are words that you cannot sound out, they have a tricky part- for example: </a:t>
            </a:r>
            <a:r>
              <a:t>said</a:t>
            </a:r>
            <a:r>
              <a:rPr>
                <a:latin typeface="Noteworthy Light"/>
                <a:ea typeface="Noteworthy Light"/>
                <a:cs typeface="Noteworthy Light"/>
                <a:sym typeface="Noteworthy Light"/>
              </a:rPr>
              <a:t>. The tricky part is the ‘ai’ making the ‘e’ sound.</a:t>
            </a:r>
          </a:p>
        </p:txBody>
      </p:sp>
      <p:sp>
        <p:nvSpPr>
          <p:cNvPr id="160" name="A number a week 5-10…"/>
          <p:cNvSpPr txBox="1"/>
          <p:nvPr/>
        </p:nvSpPr>
        <p:spPr>
          <a:xfrm>
            <a:off x="9521225" y="992307"/>
            <a:ext cx="2688582" cy="218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A number a week 5-10</a:t>
            </a:r>
          </a:p>
          <a:p>
            <a:pPr algn="just">
              <a:defRPr b="0" sz="1400">
                <a:latin typeface="Noteworthy Light"/>
                <a:ea typeface="Noteworthy Light"/>
                <a:cs typeface="Noteworthy Light"/>
                <a:sym typeface="Noteworthy Light"/>
              </a:defRPr>
            </a:pPr>
            <a:r>
              <a:t>We will continue to focus on a number a week. We will look at the value of the number, different representations of the number, counting within the number, formation of the number and the shape and money correspondence.</a:t>
            </a:r>
          </a:p>
        </p:txBody>
      </p:sp>
      <p:pic>
        <p:nvPicPr>
          <p:cNvPr id="161" name="Image" descr="Image"/>
          <p:cNvPicPr>
            <a:picLocks noChangeAspect="1"/>
          </p:cNvPicPr>
          <p:nvPr/>
        </p:nvPicPr>
        <p:blipFill>
          <a:blip r:embed="rId7">
            <a:alphaModFix amt="60234"/>
            <a:extLst/>
          </a:blip>
          <a:stretch>
            <a:fillRect/>
          </a:stretch>
        </p:blipFill>
        <p:spPr>
          <a:xfrm>
            <a:off x="7857159" y="4206366"/>
            <a:ext cx="1249207" cy="828279"/>
          </a:xfrm>
          <a:prstGeom prst="rect">
            <a:avLst/>
          </a:prstGeom>
          <a:ln w="12700">
            <a:miter lim="400000"/>
          </a:ln>
        </p:spPr>
      </p:pic>
      <p:sp>
        <p:nvSpPr>
          <p:cNvPr id="162" name="AT HOME: Practice reading EVERYDAY!"/>
          <p:cNvSpPr txBox="1"/>
          <p:nvPr/>
        </p:nvSpPr>
        <p:spPr>
          <a:xfrm>
            <a:off x="8931434" y="9873371"/>
            <a:ext cx="1574966" cy="581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sz="1200">
                <a:solidFill>
                  <a:schemeClr val="accent5">
                    <a:hueOff val="-82419"/>
                    <a:satOff val="-9513"/>
                    <a:lumOff val="-16343"/>
                  </a:schemeClr>
                </a:solidFill>
                <a:latin typeface="Noteworthy Bold"/>
                <a:ea typeface="Noteworthy Bold"/>
                <a:cs typeface="Noteworthy Bold"/>
                <a:sym typeface="Noteworthy Bold"/>
              </a:defRPr>
            </a:pPr>
            <a:r>
              <a:t>AT HOME: Practice reading EVERYDAY!</a:t>
            </a:r>
          </a:p>
        </p:txBody>
      </p:sp>
      <p:sp>
        <p:nvSpPr>
          <p:cNvPr id="163" name="Phonics We are using the phonics scheme called ‘Little Wandle Letters and Sounds’. The big focus is to help the children to be able to read by Christmas. We will teach the children key skills over the Autumn term to help them to achieve this."/>
          <p:cNvSpPr txBox="1"/>
          <p:nvPr/>
        </p:nvSpPr>
        <p:spPr>
          <a:xfrm>
            <a:off x="4544957" y="7074260"/>
            <a:ext cx="5625187"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Phonics </a:t>
            </a:r>
            <a:r>
              <a:rPr sz="1400">
                <a:latin typeface="Noteworthy Light"/>
                <a:ea typeface="Noteworthy Light"/>
                <a:cs typeface="Noteworthy Light"/>
                <a:sym typeface="Noteworthy Light"/>
              </a:rPr>
              <a:t>We are using the phonics scheme called ‘Little Wandle Letters and Sounds’. The big focus is to help the children to be able to read by Christmas. We will teach the children key skills over the Autumn term to help them to achieve this. </a:t>
            </a:r>
          </a:p>
        </p:txBody>
      </p:sp>
      <p:sp>
        <p:nvSpPr>
          <p:cNvPr id="164" name="Blending Blending in phonics is combining broken up sounds to make a word. For example, you hear ‘p-i-g’ and you merge these sounds together to make the single word ‘pig’. It is a key skill of early reading.…"/>
          <p:cNvSpPr txBox="1"/>
          <p:nvPr/>
        </p:nvSpPr>
        <p:spPr>
          <a:xfrm>
            <a:off x="175437" y="7841881"/>
            <a:ext cx="3740725" cy="2308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Blending </a:t>
            </a:r>
            <a:r>
              <a:rPr sz="1400">
                <a:latin typeface="Noteworthy Light"/>
                <a:ea typeface="Noteworthy Light"/>
                <a:cs typeface="Noteworthy Light"/>
                <a:sym typeface="Noteworthy Light"/>
              </a:rPr>
              <a:t>Blending in phonics is combining broken up sounds to make a word. For example, you hear ‘p-i-g’ and you merge these sounds together to make the single word ‘pig’. It is a key skill of early reading.</a:t>
            </a:r>
          </a:p>
          <a:p>
            <a:pPr algn="just">
              <a:defRPr b="0" sz="2000">
                <a:latin typeface="Noteworthy Bold"/>
                <a:ea typeface="Noteworthy Bold"/>
                <a:cs typeface="Noteworthy Bold"/>
                <a:sym typeface="Noteworthy Bold"/>
              </a:defRPr>
            </a:pPr>
            <a:r>
              <a:t>Segmenting </a:t>
            </a:r>
            <a:r>
              <a:rPr sz="1400">
                <a:latin typeface="Noteworthy Light"/>
                <a:ea typeface="Noteworthy Light"/>
                <a:cs typeface="Noteworthy Light"/>
                <a:sym typeface="Noteworthy Light"/>
              </a:rPr>
              <a:t>This is the process of </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breaking down the words into separate </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sounds and syllables. For example ro-bot.</a:t>
            </a:r>
          </a:p>
        </p:txBody>
      </p:sp>
      <p:sp>
        <p:nvSpPr>
          <p:cNvPr id="165" name="Writing…"/>
          <p:cNvSpPr txBox="1"/>
          <p:nvPr/>
        </p:nvSpPr>
        <p:spPr>
          <a:xfrm>
            <a:off x="5337926" y="8181698"/>
            <a:ext cx="2063087" cy="19023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Writing</a:t>
            </a:r>
          </a:p>
          <a:p>
            <a:pPr algn="just">
              <a:defRPr b="0" sz="1400">
                <a:latin typeface="Noteworthy Light"/>
                <a:ea typeface="Noteworthy Light"/>
                <a:cs typeface="Noteworthy Light"/>
                <a:sym typeface="Noteworthy Light"/>
              </a:defRPr>
            </a:pPr>
            <a:r>
              <a:t>Our writing focus will include caption writing, sentence writing for pictures and mark making letters sounds and words.</a:t>
            </a:r>
          </a:p>
        </p:txBody>
      </p:sp>
      <p:sp>
        <p:nvSpPr>
          <p:cNvPr id="166" name="Sounds We will be learning these sounds (phonemes) for each of the letter of the alphabet, linking each sound to its letter (grapheme). We will also be learning the capital letter than corresponds with the sound. This will be supported by learning a hand"/>
          <p:cNvSpPr txBox="1"/>
          <p:nvPr/>
        </p:nvSpPr>
        <p:spPr>
          <a:xfrm>
            <a:off x="221618" y="10340989"/>
            <a:ext cx="10117889" cy="10641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Sounds </a:t>
            </a:r>
            <a:r>
              <a:rPr sz="1400">
                <a:latin typeface="Noteworthy Light"/>
                <a:ea typeface="Noteworthy Light"/>
                <a:cs typeface="Noteworthy Light"/>
                <a:sym typeface="Noteworthy Light"/>
              </a:rPr>
              <a:t>We will be learning these sounds (phonemes) for each of the letter of the alphabet, linking each sound to its letter (grapheme). We will also be learning the capital letter than corresponds with the sound. This will be supported by learning a handwriting rhyme for each letter to help with letter formation. We will begin to learn sounds and recognise these by sight.</a:t>
            </a:r>
          </a:p>
        </p:txBody>
      </p:sp>
      <p:sp>
        <p:nvSpPr>
          <p:cNvPr id="167" name="AT HOME:These are the sounds and tricky words that we will be learning this half term. Please practice at home."/>
          <p:cNvSpPr txBox="1"/>
          <p:nvPr/>
        </p:nvSpPr>
        <p:spPr>
          <a:xfrm>
            <a:off x="2619026" y="12529766"/>
            <a:ext cx="7546346" cy="3406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sz="1200">
                <a:solidFill>
                  <a:schemeClr val="accent5">
                    <a:hueOff val="-82419"/>
                    <a:satOff val="-9513"/>
                    <a:lumOff val="-16343"/>
                  </a:schemeClr>
                </a:solidFill>
                <a:latin typeface="Noteworthy Bold"/>
                <a:ea typeface="Noteworthy Bold"/>
                <a:cs typeface="Noteworthy Bold"/>
                <a:sym typeface="Noteworthy Bold"/>
              </a:defRPr>
            </a:pPr>
            <a:r>
              <a:t>AT HOME:These are the sounds and tricky words that we will be learning this half term. Please practice at home.</a:t>
            </a:r>
          </a:p>
        </p:txBody>
      </p:sp>
      <p:sp>
        <p:nvSpPr>
          <p:cNvPr id="168" name="Fine motor:…"/>
          <p:cNvSpPr txBox="1"/>
          <p:nvPr/>
        </p:nvSpPr>
        <p:spPr>
          <a:xfrm>
            <a:off x="321035" y="409993"/>
            <a:ext cx="2778799" cy="1749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u="sng">
                <a:latin typeface="Noteworthy Bold"/>
                <a:ea typeface="Noteworthy Bold"/>
                <a:cs typeface="Noteworthy Bold"/>
                <a:sym typeface="Noteworthy Bold"/>
              </a:defRPr>
            </a:pPr>
            <a:r>
              <a:t>Fine motor:</a:t>
            </a:r>
          </a:p>
          <a:p>
            <a:pPr algn="just">
              <a:defRPr b="0" sz="2000">
                <a:latin typeface="Noteworthy Bold"/>
                <a:ea typeface="Noteworthy Bold"/>
                <a:cs typeface="Noteworthy Bold"/>
                <a:sym typeface="Noteworthy Bold"/>
              </a:defRPr>
            </a:pPr>
            <a:r>
              <a:t>Name writing</a:t>
            </a:r>
          </a:p>
          <a:p>
            <a:pPr algn="just">
              <a:defRPr b="0" sz="1400" u="sng">
                <a:latin typeface="Noteworthy Light"/>
                <a:ea typeface="Noteworthy Light"/>
                <a:cs typeface="Noteworthy Light"/>
                <a:sym typeface="Noteworthy Light"/>
              </a:defRPr>
            </a:pPr>
            <a:r>
              <a:rPr u="none"/>
              <a:t>The children will continue to come in and write their names. The focus will particularly be on correct formation.</a:t>
            </a:r>
          </a:p>
        </p:txBody>
      </p:sp>
      <p:sp>
        <p:nvSpPr>
          <p:cNvPr id="169" name="Funky Fingers…"/>
          <p:cNvSpPr txBox="1"/>
          <p:nvPr/>
        </p:nvSpPr>
        <p:spPr>
          <a:xfrm>
            <a:off x="4435256" y="688504"/>
            <a:ext cx="4714000" cy="218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Funky Fingers</a:t>
            </a:r>
          </a:p>
          <a:p>
            <a:pPr lvl="3" indent="0" algn="just">
              <a:defRPr b="0" sz="1400" u="sng">
                <a:latin typeface="Noteworthy Light"/>
                <a:ea typeface="Noteworthy Light"/>
                <a:cs typeface="Noteworthy Light"/>
                <a:sym typeface="Noteworthy Light"/>
              </a:defRPr>
            </a:pPr>
            <a:r>
              <a:rPr u="none"/>
              <a:t>After name writing, the children will continue to complete a fine motor activity Examples of this: Playdoh, handwriting patterns, funky finger games, scissor skills and funky finger activities. These fine motor activities will continue to develop their hand muscles and support their pencil formation. There will always be a funky finger activity out in the class pavilion also. </a:t>
            </a:r>
          </a:p>
        </p:txBody>
      </p:sp>
      <p:sp>
        <p:nvSpPr>
          <p:cNvPr id="170" name="Self care…"/>
          <p:cNvSpPr txBox="1"/>
          <p:nvPr/>
        </p:nvSpPr>
        <p:spPr>
          <a:xfrm>
            <a:off x="4443741" y="3669338"/>
            <a:ext cx="3069995" cy="19023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Self care</a:t>
            </a:r>
          </a:p>
          <a:p>
            <a:pPr algn="just">
              <a:defRPr b="0" sz="1400" u="sng">
                <a:latin typeface="Noteworthy Light"/>
                <a:ea typeface="Noteworthy Light"/>
                <a:cs typeface="Noteworthy Light"/>
                <a:sym typeface="Noteworthy Light"/>
              </a:defRPr>
            </a:pPr>
            <a:r>
              <a:rPr u="none"/>
              <a:t>Encourage your children to dress themselves – doling up sandals, zips, buttons, belts.</a:t>
            </a:r>
            <a:endParaRPr u="none"/>
          </a:p>
          <a:p>
            <a:pPr algn="just">
              <a:defRPr b="0" sz="1400" u="sng">
                <a:latin typeface="Noteworthy Light"/>
                <a:ea typeface="Noteworthy Light"/>
                <a:cs typeface="Noteworthy Light"/>
                <a:sym typeface="Noteworthy Light"/>
              </a:defRPr>
            </a:pPr>
            <a:r>
              <a:rPr u="none"/>
              <a:t>Eating – using cutlery, opening lunch boxes and food bags. Hygiene – cleaning teeth, brushing hair, toileting.</a:t>
            </a:r>
          </a:p>
        </p:txBody>
      </p:sp>
      <p:sp>
        <p:nvSpPr>
          <p:cNvPr id="171" name="In play In play the children will improve their fine motor skills they will do this whilst using construction, doll dressing, IT and a range of other activities that will be out in provision."/>
          <p:cNvSpPr txBox="1"/>
          <p:nvPr/>
        </p:nvSpPr>
        <p:spPr>
          <a:xfrm>
            <a:off x="112696" y="2015184"/>
            <a:ext cx="4219309"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In play </a:t>
            </a:r>
            <a:r>
              <a:rPr sz="1400">
                <a:latin typeface="Noteworthy Light"/>
                <a:ea typeface="Noteworthy Light"/>
                <a:cs typeface="Noteworthy Light"/>
                <a:sym typeface="Noteworthy Light"/>
              </a:rPr>
              <a:t>In play the children will improve their fine motor skills they will do this whilst using construction, doll dressing, IT and a range of other activities that will be out in provision.  </a:t>
            </a:r>
          </a:p>
        </p:txBody>
      </p:sp>
      <p:sp>
        <p:nvSpPr>
          <p:cNvPr id="172"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391686" y="5406693"/>
            <a:ext cx="8757570" cy="1343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Gross motor </a:t>
            </a:r>
            <a:r>
              <a:rPr sz="1400">
                <a:latin typeface="Noteworthy Light"/>
                <a:ea typeface="Noteworthy Light"/>
                <a:cs typeface="Noteworthy Light"/>
                <a:sym typeface="Noteworthy Light"/>
              </a:rPr>
              <a:t>Children use their gross motor skills to perform every day functions, such as walking and running, playground skills (e.g. climbing) and sporting skills (e.g. catching, throwing and hitting a ball with a bat). We will practice these skills during PE sessions on a Monday and a Wednesday.</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PE FOCUS THIS HALF TERM IS: MULTISKILLS, JUMPING, HOPPING, SKIPPING AND PARACHUTE GAMES.</a:t>
            </a:r>
          </a:p>
        </p:txBody>
      </p:sp>
      <p:sp>
        <p:nvSpPr>
          <p:cNvPr id="173" name="AT HOME: Encourage your children to get themselves dressed every day for a period of time. Leave a little more time in the morning because this can take them a little longer if they haven’t practiced before."/>
          <p:cNvSpPr txBox="1"/>
          <p:nvPr/>
        </p:nvSpPr>
        <p:spPr>
          <a:xfrm>
            <a:off x="164322" y="4251078"/>
            <a:ext cx="4219309" cy="1216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sz="1400">
                <a:solidFill>
                  <a:schemeClr val="accent5">
                    <a:hueOff val="-82419"/>
                    <a:satOff val="-9513"/>
                    <a:lumOff val="-16343"/>
                  </a:schemeClr>
                </a:solidFill>
                <a:latin typeface="Noteworthy Bold"/>
                <a:ea typeface="Noteworthy Bold"/>
                <a:cs typeface="Noteworthy Bold"/>
                <a:sym typeface="Noteworthy Bold"/>
              </a:defRPr>
            </a:lvl1pPr>
          </a:lstStyle>
          <a:p>
            <a:pPr/>
            <a:r>
              <a:t>AT HOME: Encourage your children to get themselves dressed every day for a period of time. Leave a little more time in the morning because this can take them a little longer if they haven’t practiced before. </a:t>
            </a:r>
          </a:p>
        </p:txBody>
      </p:sp>
      <p:pic>
        <p:nvPicPr>
          <p:cNvPr id="174" name="Image" descr="Image"/>
          <p:cNvPicPr>
            <a:picLocks noChangeAspect="1"/>
          </p:cNvPicPr>
          <p:nvPr/>
        </p:nvPicPr>
        <p:blipFill>
          <a:blip r:embed="rId8">
            <a:extLst/>
          </a:blip>
          <a:srcRect l="272" t="223" r="180" b="27"/>
          <a:stretch>
            <a:fillRect/>
          </a:stretch>
        </p:blipFill>
        <p:spPr>
          <a:xfrm>
            <a:off x="13574477" y="10062122"/>
            <a:ext cx="774304" cy="777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8" y="0"/>
                </a:moveTo>
                <a:cubicBezTo>
                  <a:pt x="8787" y="95"/>
                  <a:pt x="8738" y="368"/>
                  <a:pt x="8182" y="1169"/>
                </a:cubicBezTo>
                <a:cubicBezTo>
                  <a:pt x="7421" y="2265"/>
                  <a:pt x="7364" y="2633"/>
                  <a:pt x="7772" y="3960"/>
                </a:cubicBezTo>
                <a:cubicBezTo>
                  <a:pt x="7877" y="4303"/>
                  <a:pt x="7935" y="4278"/>
                  <a:pt x="6222" y="4578"/>
                </a:cubicBezTo>
                <a:cubicBezTo>
                  <a:pt x="5015" y="4790"/>
                  <a:pt x="4919" y="4836"/>
                  <a:pt x="4561" y="5284"/>
                </a:cubicBezTo>
                <a:lnTo>
                  <a:pt x="4174" y="5759"/>
                </a:lnTo>
                <a:lnTo>
                  <a:pt x="4417" y="6994"/>
                </a:lnTo>
                <a:cubicBezTo>
                  <a:pt x="4548" y="7675"/>
                  <a:pt x="4611" y="8277"/>
                  <a:pt x="4561" y="8329"/>
                </a:cubicBezTo>
                <a:cubicBezTo>
                  <a:pt x="4511" y="8381"/>
                  <a:pt x="3928" y="8682"/>
                  <a:pt x="3266" y="9002"/>
                </a:cubicBezTo>
                <a:cubicBezTo>
                  <a:pt x="1337" y="9933"/>
                  <a:pt x="1211" y="10180"/>
                  <a:pt x="1960" y="11605"/>
                </a:cubicBezTo>
                <a:cubicBezTo>
                  <a:pt x="2406" y="12454"/>
                  <a:pt x="2405" y="12731"/>
                  <a:pt x="1937" y="12731"/>
                </a:cubicBezTo>
                <a:cubicBezTo>
                  <a:pt x="1475" y="12731"/>
                  <a:pt x="668" y="13081"/>
                  <a:pt x="321" y="13426"/>
                </a:cubicBezTo>
                <a:lnTo>
                  <a:pt x="0" y="13745"/>
                </a:lnTo>
                <a:cubicBezTo>
                  <a:pt x="34" y="14226"/>
                  <a:pt x="82" y="14314"/>
                  <a:pt x="166" y="14330"/>
                </a:cubicBezTo>
                <a:cubicBezTo>
                  <a:pt x="333" y="14362"/>
                  <a:pt x="399" y="14498"/>
                  <a:pt x="399" y="14827"/>
                </a:cubicBezTo>
                <a:cubicBezTo>
                  <a:pt x="399" y="15329"/>
                  <a:pt x="755" y="15478"/>
                  <a:pt x="841" y="15014"/>
                </a:cubicBezTo>
                <a:cubicBezTo>
                  <a:pt x="944" y="14467"/>
                  <a:pt x="1384" y="14279"/>
                  <a:pt x="1384" y="14782"/>
                </a:cubicBezTo>
                <a:cubicBezTo>
                  <a:pt x="1384" y="15046"/>
                  <a:pt x="1769" y="15477"/>
                  <a:pt x="2004" y="15477"/>
                </a:cubicBezTo>
                <a:cubicBezTo>
                  <a:pt x="2261" y="15477"/>
                  <a:pt x="2216" y="15025"/>
                  <a:pt x="1904" y="14418"/>
                </a:cubicBezTo>
                <a:cubicBezTo>
                  <a:pt x="1755" y="14127"/>
                  <a:pt x="1661" y="13820"/>
                  <a:pt x="1694" y="13734"/>
                </a:cubicBezTo>
                <a:cubicBezTo>
                  <a:pt x="1727" y="13649"/>
                  <a:pt x="1987" y="13407"/>
                  <a:pt x="2281" y="13205"/>
                </a:cubicBezTo>
                <a:lnTo>
                  <a:pt x="2823" y="12841"/>
                </a:lnTo>
                <a:lnTo>
                  <a:pt x="3332" y="13370"/>
                </a:lnTo>
                <a:cubicBezTo>
                  <a:pt x="3717" y="13772"/>
                  <a:pt x="3946" y="13911"/>
                  <a:pt x="4251" y="13911"/>
                </a:cubicBezTo>
                <a:cubicBezTo>
                  <a:pt x="4850" y="13911"/>
                  <a:pt x="4891" y="13680"/>
                  <a:pt x="4329" y="13448"/>
                </a:cubicBezTo>
                <a:cubicBezTo>
                  <a:pt x="3501" y="13104"/>
                  <a:pt x="3003" y="12645"/>
                  <a:pt x="2580" y="11804"/>
                </a:cubicBezTo>
                <a:cubicBezTo>
                  <a:pt x="2057" y="10766"/>
                  <a:pt x="2054" y="10358"/>
                  <a:pt x="2569" y="9995"/>
                </a:cubicBezTo>
                <a:cubicBezTo>
                  <a:pt x="3204" y="9545"/>
                  <a:pt x="4560" y="9045"/>
                  <a:pt x="4716" y="9200"/>
                </a:cubicBezTo>
                <a:cubicBezTo>
                  <a:pt x="4791" y="9274"/>
                  <a:pt x="5126" y="10756"/>
                  <a:pt x="5458" y="12499"/>
                </a:cubicBezTo>
                <a:lnTo>
                  <a:pt x="6056" y="15665"/>
                </a:lnTo>
                <a:lnTo>
                  <a:pt x="6709" y="15830"/>
                </a:lnTo>
                <a:cubicBezTo>
                  <a:pt x="7070" y="15921"/>
                  <a:pt x="7927" y="16038"/>
                  <a:pt x="8602" y="16084"/>
                </a:cubicBezTo>
                <a:cubicBezTo>
                  <a:pt x="9442" y="16141"/>
                  <a:pt x="9852" y="16219"/>
                  <a:pt x="9898" y="16338"/>
                </a:cubicBezTo>
                <a:cubicBezTo>
                  <a:pt x="9974" y="16536"/>
                  <a:pt x="9596" y="19974"/>
                  <a:pt x="9477" y="20166"/>
                </a:cubicBezTo>
                <a:cubicBezTo>
                  <a:pt x="9427" y="20246"/>
                  <a:pt x="9280" y="20246"/>
                  <a:pt x="9067" y="20166"/>
                </a:cubicBezTo>
                <a:cubicBezTo>
                  <a:pt x="8173" y="19829"/>
                  <a:pt x="6526" y="20128"/>
                  <a:pt x="5414" y="20828"/>
                </a:cubicBezTo>
                <a:cubicBezTo>
                  <a:pt x="4813" y="21206"/>
                  <a:pt x="4796" y="21239"/>
                  <a:pt x="5026" y="21412"/>
                </a:cubicBezTo>
                <a:cubicBezTo>
                  <a:pt x="5215" y="21554"/>
                  <a:pt x="6592" y="21592"/>
                  <a:pt x="12057" y="21600"/>
                </a:cubicBezTo>
                <a:cubicBezTo>
                  <a:pt x="17257" y="21582"/>
                  <a:pt x="17291" y="21472"/>
                  <a:pt x="16219" y="20773"/>
                </a:cubicBezTo>
                <a:cubicBezTo>
                  <a:pt x="15291" y="20167"/>
                  <a:pt x="14505" y="19979"/>
                  <a:pt x="13219" y="20078"/>
                </a:cubicBezTo>
                <a:cubicBezTo>
                  <a:pt x="12538" y="20130"/>
                  <a:pt x="12147" y="20115"/>
                  <a:pt x="12090" y="20022"/>
                </a:cubicBezTo>
                <a:cubicBezTo>
                  <a:pt x="11963" y="19820"/>
                  <a:pt x="11539" y="16121"/>
                  <a:pt x="11636" y="16062"/>
                </a:cubicBezTo>
                <a:cubicBezTo>
                  <a:pt x="11680" y="16035"/>
                  <a:pt x="12129" y="15921"/>
                  <a:pt x="12632" y="15808"/>
                </a:cubicBezTo>
                <a:cubicBezTo>
                  <a:pt x="14696" y="15346"/>
                  <a:pt x="15194" y="14918"/>
                  <a:pt x="15323" y="13514"/>
                </a:cubicBezTo>
                <a:cubicBezTo>
                  <a:pt x="15380" y="12886"/>
                  <a:pt x="15425" y="12804"/>
                  <a:pt x="15655" y="12841"/>
                </a:cubicBezTo>
                <a:cubicBezTo>
                  <a:pt x="17295" y="13106"/>
                  <a:pt x="18202" y="12971"/>
                  <a:pt x="19009" y="12344"/>
                </a:cubicBezTo>
                <a:cubicBezTo>
                  <a:pt x="19710" y="11801"/>
                  <a:pt x="19966" y="11765"/>
                  <a:pt x="20327" y="12146"/>
                </a:cubicBezTo>
                <a:cubicBezTo>
                  <a:pt x="20657" y="12494"/>
                  <a:pt x="21113" y="12583"/>
                  <a:pt x="21113" y="12300"/>
                </a:cubicBezTo>
                <a:cubicBezTo>
                  <a:pt x="21113" y="12207"/>
                  <a:pt x="21044" y="12066"/>
                  <a:pt x="20958" y="11980"/>
                </a:cubicBezTo>
                <a:cubicBezTo>
                  <a:pt x="20837" y="11861"/>
                  <a:pt x="20900" y="11794"/>
                  <a:pt x="21224" y="11683"/>
                </a:cubicBezTo>
                <a:lnTo>
                  <a:pt x="21600" y="11550"/>
                </a:lnTo>
                <a:cubicBezTo>
                  <a:pt x="21575" y="10730"/>
                  <a:pt x="21535" y="10337"/>
                  <a:pt x="21478" y="10282"/>
                </a:cubicBezTo>
                <a:cubicBezTo>
                  <a:pt x="21131" y="9937"/>
                  <a:pt x="20121" y="10205"/>
                  <a:pt x="19452" y="10811"/>
                </a:cubicBezTo>
                <a:cubicBezTo>
                  <a:pt x="19168" y="11068"/>
                  <a:pt x="19166" y="11058"/>
                  <a:pt x="19020" y="10789"/>
                </a:cubicBezTo>
                <a:cubicBezTo>
                  <a:pt x="18820" y="10418"/>
                  <a:pt x="18392" y="10220"/>
                  <a:pt x="18013" y="10315"/>
                </a:cubicBezTo>
                <a:cubicBezTo>
                  <a:pt x="17549" y="10430"/>
                  <a:pt x="17625" y="10600"/>
                  <a:pt x="18256" y="10877"/>
                </a:cubicBezTo>
                <a:cubicBezTo>
                  <a:pt x="19074" y="11237"/>
                  <a:pt x="19209" y="11452"/>
                  <a:pt x="18843" y="11793"/>
                </a:cubicBezTo>
                <a:cubicBezTo>
                  <a:pt x="18408" y="12199"/>
                  <a:pt x="17580" y="12499"/>
                  <a:pt x="16884" y="12510"/>
                </a:cubicBezTo>
                <a:cubicBezTo>
                  <a:pt x="16410" y="12517"/>
                  <a:pt x="16164" y="12445"/>
                  <a:pt x="15799" y="12168"/>
                </a:cubicBezTo>
                <a:cubicBezTo>
                  <a:pt x="15358" y="11835"/>
                  <a:pt x="15323" y="11760"/>
                  <a:pt x="15323" y="11098"/>
                </a:cubicBezTo>
                <a:cubicBezTo>
                  <a:pt x="15323" y="10274"/>
                  <a:pt x="15219" y="10232"/>
                  <a:pt x="14592" y="10778"/>
                </a:cubicBezTo>
                <a:cubicBezTo>
                  <a:pt x="13689" y="11564"/>
                  <a:pt x="12638" y="11375"/>
                  <a:pt x="12167" y="10348"/>
                </a:cubicBezTo>
                <a:cubicBezTo>
                  <a:pt x="11832" y="9616"/>
                  <a:pt x="11833" y="8870"/>
                  <a:pt x="12167" y="8693"/>
                </a:cubicBezTo>
                <a:cubicBezTo>
                  <a:pt x="12628" y="8448"/>
                  <a:pt x="13406" y="8543"/>
                  <a:pt x="13883" y="8892"/>
                </a:cubicBezTo>
                <a:cubicBezTo>
                  <a:pt x="14128" y="9071"/>
                  <a:pt x="14388" y="9211"/>
                  <a:pt x="14470" y="9211"/>
                </a:cubicBezTo>
                <a:cubicBezTo>
                  <a:pt x="14552" y="9211"/>
                  <a:pt x="14803" y="8965"/>
                  <a:pt x="15024" y="8660"/>
                </a:cubicBezTo>
                <a:cubicBezTo>
                  <a:pt x="15413" y="8122"/>
                  <a:pt x="15428" y="8043"/>
                  <a:pt x="15522" y="6189"/>
                </a:cubicBezTo>
                <a:lnTo>
                  <a:pt x="15622" y="4280"/>
                </a:lnTo>
                <a:lnTo>
                  <a:pt x="14780" y="4203"/>
                </a:lnTo>
                <a:cubicBezTo>
                  <a:pt x="14320" y="4161"/>
                  <a:pt x="13355" y="4081"/>
                  <a:pt x="12632" y="4027"/>
                </a:cubicBezTo>
                <a:cubicBezTo>
                  <a:pt x="11120" y="3913"/>
                  <a:pt x="11017" y="3819"/>
                  <a:pt x="11581" y="3001"/>
                </a:cubicBezTo>
                <a:cubicBezTo>
                  <a:pt x="11880" y="2566"/>
                  <a:pt x="11925" y="2391"/>
                  <a:pt x="11879" y="1743"/>
                </a:cubicBezTo>
                <a:cubicBezTo>
                  <a:pt x="11835" y="1112"/>
                  <a:pt x="11757" y="925"/>
                  <a:pt x="11403" y="563"/>
                </a:cubicBezTo>
                <a:cubicBezTo>
                  <a:pt x="11172" y="326"/>
                  <a:pt x="11022" y="93"/>
                  <a:pt x="11071" y="44"/>
                </a:cubicBezTo>
                <a:cubicBezTo>
                  <a:pt x="11086" y="29"/>
                  <a:pt x="10811" y="12"/>
                  <a:pt x="10418" y="0"/>
                </a:cubicBezTo>
                <a:close/>
              </a:path>
            </a:pathLst>
          </a:custGeom>
          <a:ln w="12700">
            <a:miter lim="400000"/>
          </a:ln>
        </p:spPr>
      </p:pic>
      <p:sp>
        <p:nvSpPr>
          <p:cNvPr id="175" name="Jigsaw  We follow a scheme called Jigsaw to focus on PSHE, which links to PSED in EYFS. The first topic focus is: Celebrating differences - this will look at what the children are good at, why they are special, differences with their friends and standing"/>
          <p:cNvSpPr txBox="1"/>
          <p:nvPr/>
        </p:nvSpPr>
        <p:spPr>
          <a:xfrm>
            <a:off x="10678723" y="10873056"/>
            <a:ext cx="3937478" cy="1622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900"/>
              </a:spcBef>
              <a:defRPr b="0" sz="2000">
                <a:latin typeface="Noteworthy Bold"/>
                <a:ea typeface="Noteworthy Bold"/>
                <a:cs typeface="Noteworthy Bold"/>
                <a:sym typeface="Noteworthy Bold"/>
              </a:defRPr>
            </a:pPr>
            <a:r>
              <a:t>Jigsaw  </a:t>
            </a:r>
            <a:r>
              <a:rPr sz="1400">
                <a:latin typeface="Noteworthy Light"/>
                <a:ea typeface="Noteworthy Light"/>
                <a:cs typeface="Noteworthy Light"/>
                <a:sym typeface="Noteworthy Light"/>
              </a:rPr>
              <a:t>We follow a scheme called Jigsaw to focus on PSHE, which links to PSED in EYFS. The first topic focus is: Celebrating differences - this will look at what the children are good at, why they are special, differences with their friends and standing up for yourself. </a:t>
            </a:r>
          </a:p>
        </p:txBody>
      </p:sp>
      <p:sp>
        <p:nvSpPr>
          <p:cNvPr id="176" name="AT HOME: Talk to your children about their feelings- its really important for children to learn that experiencing different emotions is normal and okay."/>
          <p:cNvSpPr txBox="1"/>
          <p:nvPr/>
        </p:nvSpPr>
        <p:spPr>
          <a:xfrm>
            <a:off x="10905066" y="12449845"/>
            <a:ext cx="3443716" cy="823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sz="1200">
                <a:solidFill>
                  <a:schemeClr val="accent5">
                    <a:hueOff val="-82419"/>
                    <a:satOff val="-9513"/>
                    <a:lumOff val="-16343"/>
                  </a:schemeClr>
                </a:solidFill>
                <a:latin typeface="Noteworthy Bold"/>
                <a:ea typeface="Noteworthy Bold"/>
                <a:cs typeface="Noteworthy Bold"/>
                <a:sym typeface="Noteworthy Bold"/>
              </a:defRPr>
            </a:pPr>
            <a:r>
              <a:t>AT HOME: Talk to your children about their feelings- its really important for children to learn that experiencing different emotions is normal and okay. </a:t>
            </a:r>
          </a:p>
        </p:txBody>
      </p:sp>
      <p:sp>
        <p:nvSpPr>
          <p:cNvPr id="177" name="Relationships The key focus when the children start school will be encouraging them to make relationships with peers and with the adults.  We will ensure the children feel safe, and know who they can talk to if they have any worries or needs."/>
          <p:cNvSpPr txBox="1"/>
          <p:nvPr/>
        </p:nvSpPr>
        <p:spPr>
          <a:xfrm>
            <a:off x="10625702" y="7167597"/>
            <a:ext cx="3937478" cy="1622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Relationships </a:t>
            </a:r>
            <a:r>
              <a:rPr sz="1400">
                <a:latin typeface="Noteworthy Light"/>
                <a:ea typeface="Noteworthy Light"/>
                <a:cs typeface="Noteworthy Light"/>
                <a:sym typeface="Noteworthy Light"/>
              </a:rPr>
              <a:t>The key focus when the children start school will be encouraging them to make relationships with peers and with the adults.  We will ensure the children feel safe, and know who they can talk to if they have any worries or needs. </a:t>
            </a:r>
          </a:p>
        </p:txBody>
      </p:sp>
      <p:sp>
        <p:nvSpPr>
          <p:cNvPr id="178" name="Rainbow charts…"/>
          <p:cNvSpPr txBox="1"/>
          <p:nvPr/>
        </p:nvSpPr>
        <p:spPr>
          <a:xfrm>
            <a:off x="10655900" y="8951596"/>
            <a:ext cx="3983124" cy="1622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000">
                <a:latin typeface="Noteworthy Bold"/>
                <a:ea typeface="Noteworthy Bold"/>
                <a:cs typeface="Noteworthy Bold"/>
                <a:sym typeface="Noteworthy Bold"/>
              </a:defRPr>
            </a:pPr>
            <a:r>
              <a:t>Rainbow charts </a:t>
            </a:r>
          </a:p>
          <a:p>
            <a:pPr lvl="1" indent="0" algn="l">
              <a:defRPr b="0" sz="1400">
                <a:latin typeface="Noteworthy Light"/>
                <a:ea typeface="Noteworthy Light"/>
                <a:cs typeface="Noteworthy Light"/>
                <a:sym typeface="Noteworthy Light"/>
              </a:defRPr>
            </a:pPr>
            <a:r>
              <a:t>We will continue to use our class reward system earning stickers for positive behaviour and earning certificates that correspond to the </a:t>
            </a:r>
          </a:p>
          <a:p>
            <a:pPr lvl="1" indent="0" algn="l">
              <a:defRPr b="0" sz="1400">
                <a:latin typeface="Noteworthy Light"/>
                <a:ea typeface="Noteworthy Light"/>
                <a:cs typeface="Noteworthy Light"/>
                <a:sym typeface="Noteworthy Light"/>
              </a:defRPr>
            </a:pPr>
            <a:r>
              <a:t>colours of the rainbow. </a:t>
            </a:r>
          </a:p>
        </p:txBody>
      </p:sp>
      <p:pic>
        <p:nvPicPr>
          <p:cNvPr id="179" name="Image" descr="Image"/>
          <p:cNvPicPr>
            <a:picLocks noChangeAspect="1"/>
          </p:cNvPicPr>
          <p:nvPr/>
        </p:nvPicPr>
        <p:blipFill>
          <a:blip r:embed="rId9">
            <a:alphaModFix amt="68611"/>
            <a:extLst/>
          </a:blip>
          <a:stretch>
            <a:fillRect/>
          </a:stretch>
        </p:blipFill>
        <p:spPr>
          <a:xfrm>
            <a:off x="13463694" y="6322587"/>
            <a:ext cx="855572" cy="581915"/>
          </a:xfrm>
          <a:prstGeom prst="rect">
            <a:avLst/>
          </a:prstGeom>
          <a:ln w="12700">
            <a:miter lim="400000"/>
          </a:ln>
        </p:spPr>
      </p:pic>
      <p:pic>
        <p:nvPicPr>
          <p:cNvPr id="180" name="Image" descr="Image"/>
          <p:cNvPicPr>
            <a:picLocks noChangeAspect="0"/>
          </p:cNvPicPr>
          <p:nvPr/>
        </p:nvPicPr>
        <p:blipFill>
          <a:blip r:embed="rId10">
            <a:alphaModFix amt="71632"/>
            <a:extLst/>
          </a:blip>
          <a:stretch>
            <a:fillRect/>
          </a:stretch>
        </p:blipFill>
        <p:spPr>
          <a:xfrm>
            <a:off x="10901474" y="6251512"/>
            <a:ext cx="1056496" cy="828280"/>
          </a:xfrm>
          <a:prstGeom prst="rect">
            <a:avLst/>
          </a:prstGeom>
        </p:spPr>
      </p:pic>
      <p:sp>
        <p:nvSpPr>
          <p:cNvPr id="181" name="Music We will sing a range of nursery rhymes in class, as a whole, in groups and individually. This year we will also be following a music scheme called Charanga."/>
          <p:cNvSpPr txBox="1"/>
          <p:nvPr/>
        </p:nvSpPr>
        <p:spPr>
          <a:xfrm>
            <a:off x="14814036" y="11168740"/>
            <a:ext cx="3069995" cy="1343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000">
                <a:latin typeface="Noteworthy Bold"/>
                <a:ea typeface="Noteworthy Bold"/>
                <a:cs typeface="Noteworthy Bold"/>
                <a:sym typeface="Noteworthy Bold"/>
              </a:defRPr>
            </a:pPr>
            <a:r>
              <a:t>Music </a:t>
            </a:r>
            <a:r>
              <a:rPr sz="1400">
                <a:latin typeface="Noteworthy Light"/>
                <a:ea typeface="Noteworthy Light"/>
                <a:cs typeface="Noteworthy Light"/>
                <a:sym typeface="Noteworthy Light"/>
              </a:rPr>
              <a:t>We will sing a range of nursery rhymes in class, as a whole, in groups and individually. This year we will also be following a music scheme called Charanga.</a:t>
            </a:r>
          </a:p>
        </p:txBody>
      </p:sp>
      <p:pic>
        <p:nvPicPr>
          <p:cNvPr id="182" name="Image" descr="Image"/>
          <p:cNvPicPr>
            <a:picLocks noChangeAspect="1"/>
          </p:cNvPicPr>
          <p:nvPr/>
        </p:nvPicPr>
        <p:blipFill>
          <a:blip r:embed="rId11">
            <a:extLst/>
          </a:blip>
          <a:srcRect l="8490" t="27477" r="8494" b="27478"/>
          <a:stretch>
            <a:fillRect/>
          </a:stretch>
        </p:blipFill>
        <p:spPr>
          <a:xfrm>
            <a:off x="13132635" y="8522885"/>
            <a:ext cx="1358901" cy="737337"/>
          </a:xfrm>
          <a:custGeom>
            <a:avLst/>
            <a:gdLst/>
            <a:ahLst/>
            <a:cxnLst>
              <a:cxn ang="0">
                <a:pos x="wd2" y="hd2"/>
              </a:cxn>
              <a:cxn ang="5400000">
                <a:pos x="wd2" y="hd2"/>
              </a:cxn>
              <a:cxn ang="10800000">
                <a:pos x="wd2" y="hd2"/>
              </a:cxn>
              <a:cxn ang="16200000">
                <a:pos x="wd2" y="hd2"/>
              </a:cxn>
            </a:cxnLst>
            <a:rect l="0" t="0" r="r" b="b"/>
            <a:pathLst>
              <a:path w="21600" h="21404" fill="norm" stroke="1" extrusionOk="0">
                <a:moveTo>
                  <a:pt x="11652" y="50"/>
                </a:moveTo>
                <a:cubicBezTo>
                  <a:pt x="9594" y="-190"/>
                  <a:pt x="7539" y="430"/>
                  <a:pt x="5867" y="1847"/>
                </a:cubicBezTo>
                <a:cubicBezTo>
                  <a:pt x="4328" y="3151"/>
                  <a:pt x="2953" y="5307"/>
                  <a:pt x="2006" y="7896"/>
                </a:cubicBezTo>
                <a:cubicBezTo>
                  <a:pt x="1364" y="9653"/>
                  <a:pt x="911" y="11432"/>
                  <a:pt x="561" y="13541"/>
                </a:cubicBezTo>
                <a:cubicBezTo>
                  <a:pt x="242" y="15469"/>
                  <a:pt x="0" y="18186"/>
                  <a:pt x="0" y="19889"/>
                </a:cubicBezTo>
                <a:lnTo>
                  <a:pt x="0" y="20545"/>
                </a:lnTo>
                <a:lnTo>
                  <a:pt x="498" y="20591"/>
                </a:lnTo>
                <a:cubicBezTo>
                  <a:pt x="774" y="20615"/>
                  <a:pt x="1529" y="20650"/>
                  <a:pt x="2170" y="20672"/>
                </a:cubicBezTo>
                <a:cubicBezTo>
                  <a:pt x="4972" y="20769"/>
                  <a:pt x="7282" y="20861"/>
                  <a:pt x="8050" y="20903"/>
                </a:cubicBezTo>
                <a:lnTo>
                  <a:pt x="8876" y="20949"/>
                </a:lnTo>
                <a:lnTo>
                  <a:pt x="8876" y="20292"/>
                </a:lnTo>
                <a:cubicBezTo>
                  <a:pt x="8878" y="18470"/>
                  <a:pt x="9263" y="17304"/>
                  <a:pt x="9993" y="16893"/>
                </a:cubicBezTo>
                <a:cubicBezTo>
                  <a:pt x="10395" y="16667"/>
                  <a:pt x="11080" y="16658"/>
                  <a:pt x="11418" y="16882"/>
                </a:cubicBezTo>
                <a:cubicBezTo>
                  <a:pt x="12071" y="17314"/>
                  <a:pt x="12537" y="18298"/>
                  <a:pt x="12724" y="19635"/>
                </a:cubicBezTo>
                <a:cubicBezTo>
                  <a:pt x="12769" y="19953"/>
                  <a:pt x="12806" y="20409"/>
                  <a:pt x="12806" y="20649"/>
                </a:cubicBezTo>
                <a:cubicBezTo>
                  <a:pt x="12806" y="20948"/>
                  <a:pt x="12822" y="21086"/>
                  <a:pt x="12857" y="21087"/>
                </a:cubicBezTo>
                <a:cubicBezTo>
                  <a:pt x="13750" y="21102"/>
                  <a:pt x="15551" y="21174"/>
                  <a:pt x="15733" y="21202"/>
                </a:cubicBezTo>
                <a:cubicBezTo>
                  <a:pt x="15868" y="21223"/>
                  <a:pt x="16728" y="21260"/>
                  <a:pt x="17651" y="21283"/>
                </a:cubicBezTo>
                <a:cubicBezTo>
                  <a:pt x="18573" y="21305"/>
                  <a:pt x="19514" y="21348"/>
                  <a:pt x="19739" y="21375"/>
                </a:cubicBezTo>
                <a:cubicBezTo>
                  <a:pt x="19964" y="21402"/>
                  <a:pt x="20475" y="21410"/>
                  <a:pt x="20875" y="21398"/>
                </a:cubicBezTo>
                <a:lnTo>
                  <a:pt x="21600" y="21375"/>
                </a:lnTo>
                <a:lnTo>
                  <a:pt x="21600" y="20142"/>
                </a:lnTo>
                <a:cubicBezTo>
                  <a:pt x="21600" y="14866"/>
                  <a:pt x="20677" y="9868"/>
                  <a:pt x="19051" y="6329"/>
                </a:cubicBezTo>
                <a:cubicBezTo>
                  <a:pt x="17748" y="3490"/>
                  <a:pt x="15858" y="1461"/>
                  <a:pt x="13696" y="580"/>
                </a:cubicBezTo>
                <a:cubicBezTo>
                  <a:pt x="13024" y="307"/>
                  <a:pt x="12338" y="130"/>
                  <a:pt x="11652" y="50"/>
                </a:cubicBezTo>
                <a:close/>
              </a:path>
            </a:pathLst>
          </a:custGeom>
          <a:ln w="12700">
            <a:miter lim="400000"/>
          </a:ln>
        </p:spPr>
      </p:pic>
      <p:sp>
        <p:nvSpPr>
          <p:cNvPr id="183" name="Role play  The children will be able to perform and role play in a range of different spaces. Including; a gym, supermarket, superhero den and a Christmas grotto."/>
          <p:cNvSpPr txBox="1"/>
          <p:nvPr/>
        </p:nvSpPr>
        <p:spPr>
          <a:xfrm>
            <a:off x="15877930" y="7424413"/>
            <a:ext cx="3069994" cy="1343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Role play  </a:t>
            </a:r>
            <a:r>
              <a:rPr sz="1400">
                <a:latin typeface="Noteworthy Light"/>
                <a:ea typeface="Noteworthy Light"/>
                <a:cs typeface="Noteworthy Light"/>
                <a:sym typeface="Noteworthy Light"/>
              </a:rPr>
              <a:t>The children will be able to perform and role play in a range of different spaces. Including; a gym, supermarket, superhero den and a Christmas grotto. </a:t>
            </a:r>
          </a:p>
        </p:txBody>
      </p:sp>
      <p:sp>
        <p:nvSpPr>
          <p:cNvPr id="184" name="Art  The children will begin to explore colour mixing, marbling and printing with different resources."/>
          <p:cNvSpPr txBox="1"/>
          <p:nvPr/>
        </p:nvSpPr>
        <p:spPr>
          <a:xfrm>
            <a:off x="14814036" y="8697590"/>
            <a:ext cx="2063087" cy="1343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Art  </a:t>
            </a:r>
            <a:r>
              <a:rPr sz="1400">
                <a:latin typeface="Noteworthy Light"/>
                <a:ea typeface="Noteworthy Light"/>
                <a:cs typeface="Noteworthy Light"/>
                <a:sym typeface="Noteworthy Light"/>
              </a:rPr>
              <a:t>The children will begin to explore colour mixing, marbling and printing with different resources. </a:t>
            </a:r>
          </a:p>
        </p:txBody>
      </p:sp>
      <p:sp>
        <p:nvSpPr>
          <p:cNvPr id="185" name="Construction The children have access to a range of constructional resources in the classroom. Including constructing super veg and learning how to join materials."/>
          <p:cNvSpPr txBox="1"/>
          <p:nvPr/>
        </p:nvSpPr>
        <p:spPr>
          <a:xfrm>
            <a:off x="15800993" y="9963317"/>
            <a:ext cx="3244810" cy="1343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Construction </a:t>
            </a:r>
            <a:r>
              <a:rPr sz="1400">
                <a:latin typeface="Noteworthy Light"/>
                <a:ea typeface="Noteworthy Light"/>
                <a:cs typeface="Noteworthy Light"/>
                <a:sym typeface="Noteworthy Light"/>
              </a:rPr>
              <a:t>The children have access to a range of constructional resources in the classroom. Including constructing super veg and learning how to join materials. </a:t>
            </a:r>
          </a:p>
        </p:txBody>
      </p:sp>
      <p:sp>
        <p:nvSpPr>
          <p:cNvPr id="18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140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187" name="AT HOME: Make home made Christmas cards for friends and family."/>
          <p:cNvSpPr txBox="1"/>
          <p:nvPr/>
        </p:nvSpPr>
        <p:spPr>
          <a:xfrm>
            <a:off x="15051028" y="12726963"/>
            <a:ext cx="3809049" cy="581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defRPr b="0" sz="1200">
                <a:solidFill>
                  <a:schemeClr val="accent5">
                    <a:hueOff val="-82419"/>
                    <a:satOff val="-9513"/>
                    <a:lumOff val="-16343"/>
                  </a:schemeClr>
                </a:solidFill>
                <a:latin typeface="Noteworthy Bold"/>
                <a:ea typeface="Noteworthy Bold"/>
                <a:cs typeface="Noteworthy Bold"/>
                <a:sym typeface="Noteworthy Bold"/>
              </a:defRPr>
            </a:pPr>
            <a:r>
              <a:t>AT HOME: Make home made Christmas cards for friends and family. </a:t>
            </a:r>
          </a:p>
        </p:txBody>
      </p:sp>
      <p:pic>
        <p:nvPicPr>
          <p:cNvPr id="188" name="Image" descr="Image"/>
          <p:cNvPicPr>
            <a:picLocks noChangeAspect="1"/>
          </p:cNvPicPr>
          <p:nvPr/>
        </p:nvPicPr>
        <p:blipFill>
          <a:blip r:embed="rId12">
            <a:alphaModFix amt="78333"/>
            <a:extLst/>
          </a:blip>
          <a:stretch>
            <a:fillRect/>
          </a:stretch>
        </p:blipFill>
        <p:spPr>
          <a:xfrm>
            <a:off x="14906950" y="10246141"/>
            <a:ext cx="777886" cy="777886"/>
          </a:xfrm>
          <a:prstGeom prst="rect">
            <a:avLst/>
          </a:prstGeom>
          <a:ln w="12700">
            <a:miter lim="400000"/>
          </a:ln>
        </p:spPr>
      </p:pic>
      <p:pic>
        <p:nvPicPr>
          <p:cNvPr id="189" name="Image" descr="Image"/>
          <p:cNvPicPr>
            <a:picLocks noChangeAspect="1"/>
          </p:cNvPicPr>
          <p:nvPr/>
        </p:nvPicPr>
        <p:blipFill>
          <a:blip r:embed="rId13">
            <a:alphaModFix amt="62648"/>
            <a:extLst/>
          </a:blip>
          <a:stretch>
            <a:fillRect/>
          </a:stretch>
        </p:blipFill>
        <p:spPr>
          <a:xfrm>
            <a:off x="17244034" y="8860425"/>
            <a:ext cx="1358901" cy="1017864"/>
          </a:xfrm>
          <a:prstGeom prst="rect">
            <a:avLst/>
          </a:prstGeom>
          <a:ln w="12700">
            <a:miter lim="400000"/>
          </a:ln>
        </p:spPr>
      </p:pic>
      <p:pic>
        <p:nvPicPr>
          <p:cNvPr id="190" name="Image" descr="Image"/>
          <p:cNvPicPr>
            <a:picLocks noChangeAspect="1"/>
          </p:cNvPicPr>
          <p:nvPr/>
        </p:nvPicPr>
        <p:blipFill>
          <a:blip r:embed="rId14">
            <a:alphaModFix amt="65308"/>
            <a:extLst/>
          </a:blip>
          <a:stretch>
            <a:fillRect/>
          </a:stretch>
        </p:blipFill>
        <p:spPr>
          <a:xfrm>
            <a:off x="14817335" y="6694227"/>
            <a:ext cx="1174229" cy="781397"/>
          </a:xfrm>
          <a:prstGeom prst="rect">
            <a:avLst/>
          </a:prstGeom>
          <a:ln w="12700">
            <a:miter lim="400000"/>
          </a:ln>
        </p:spPr>
      </p:pic>
      <p:sp>
        <p:nvSpPr>
          <p:cNvPr id="191" name="RE We will continue our religious studies by looking at the Christmas story. Exploring Incarnation and the birth of baby Jesus."/>
          <p:cNvSpPr txBox="1"/>
          <p:nvPr/>
        </p:nvSpPr>
        <p:spPr>
          <a:xfrm>
            <a:off x="19343023" y="1747417"/>
            <a:ext cx="2688583" cy="1343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RE </a:t>
            </a:r>
            <a:r>
              <a:rPr sz="1400">
                <a:latin typeface="Noteworthy Light"/>
                <a:ea typeface="Noteworthy Light"/>
                <a:cs typeface="Noteworthy Light"/>
                <a:sym typeface="Noteworthy Light"/>
              </a:rPr>
              <a:t>We will continue our religious studies by looking at the Christmas story. Exploring Incarnation and the birth of baby Jesus. </a:t>
            </a:r>
          </a:p>
        </p:txBody>
      </p:sp>
      <p:sp>
        <p:nvSpPr>
          <p:cNvPr id="192" name="The natural world…"/>
          <p:cNvSpPr txBox="1"/>
          <p:nvPr/>
        </p:nvSpPr>
        <p:spPr>
          <a:xfrm>
            <a:off x="19304367" y="3157287"/>
            <a:ext cx="3369824" cy="19023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The natural world</a:t>
            </a:r>
          </a:p>
          <a:p>
            <a:pPr algn="just">
              <a:defRPr b="0" sz="1400">
                <a:latin typeface="Noteworthy Light"/>
                <a:ea typeface="Noteworthy Light"/>
                <a:cs typeface="Noteworthy Light"/>
                <a:sym typeface="Noteworthy Light"/>
              </a:defRPr>
            </a:pPr>
            <a:r>
              <a:t>We will be looking at the world maps, space diagrams and pictures of the solar system. </a:t>
            </a:r>
          </a:p>
          <a:p>
            <a:pPr algn="just">
              <a:defRPr b="0" sz="1400">
                <a:latin typeface="Noteworthy Light"/>
                <a:ea typeface="Noteworthy Light"/>
                <a:cs typeface="Noteworthy Light"/>
                <a:sym typeface="Noteworthy Light"/>
              </a:defRPr>
            </a:pPr>
            <a:r>
              <a:t>The children will learn about changing states- cooking cakes/ biscuits, and the process of melting chocolate. </a:t>
            </a:r>
          </a:p>
        </p:txBody>
      </p:sp>
      <p:sp>
        <p:nvSpPr>
          <p:cNvPr id="193" name="Past and Present…"/>
          <p:cNvSpPr txBox="1"/>
          <p:nvPr/>
        </p:nvSpPr>
        <p:spPr>
          <a:xfrm>
            <a:off x="19380165" y="8837290"/>
            <a:ext cx="4383869"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Past and Present</a:t>
            </a:r>
          </a:p>
          <a:p>
            <a:pPr algn="just">
              <a:defRPr b="0" sz="1400">
                <a:latin typeface="Noteworthy Light"/>
                <a:ea typeface="Noteworthy Light"/>
                <a:cs typeface="Noteworthy Light"/>
                <a:sym typeface="Noteworthy Light"/>
              </a:defRPr>
            </a:pPr>
            <a:r>
              <a:t>We will -explore Guy Fawkes and the story from the past. - Toys from the past when exploring Christmas and space race images.</a:t>
            </a:r>
          </a:p>
        </p:txBody>
      </p:sp>
      <p:sp>
        <p:nvSpPr>
          <p:cNvPr id="194" name="People, culture and communities:…"/>
          <p:cNvSpPr txBox="1"/>
          <p:nvPr/>
        </p:nvSpPr>
        <p:spPr>
          <a:xfrm>
            <a:off x="20262673" y="6552859"/>
            <a:ext cx="3625667"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000">
                <a:latin typeface="Noteworthy Bold"/>
                <a:ea typeface="Noteworthy Bold"/>
                <a:cs typeface="Noteworthy Bold"/>
                <a:sym typeface="Noteworthy Bold"/>
              </a:defRPr>
            </a:pPr>
            <a:r>
              <a:t>People, culture and communities:</a:t>
            </a:r>
          </a:p>
          <a:p>
            <a:pPr algn="r">
              <a:defRPr b="0" sz="1400">
                <a:latin typeface="Noteworthy Light"/>
                <a:ea typeface="Noteworthy Light"/>
                <a:cs typeface="Noteworthy Light"/>
                <a:sym typeface="Noteworthy Light"/>
              </a:defRPr>
            </a:pPr>
            <a:r>
              <a:t>We will discuss and explore celebrations including; remembrance, Diwali and Christmas. </a:t>
            </a:r>
          </a:p>
        </p:txBody>
      </p:sp>
      <p:sp>
        <p:nvSpPr>
          <p:cNvPr id="195" name="AT HOME: Talk to your children about the toys or experiences you had when you were younger. Talk about the changes."/>
          <p:cNvSpPr txBox="1"/>
          <p:nvPr/>
        </p:nvSpPr>
        <p:spPr>
          <a:xfrm>
            <a:off x="19678473" y="9873371"/>
            <a:ext cx="4219309" cy="581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sz="1200">
                <a:solidFill>
                  <a:schemeClr val="accent5">
                    <a:hueOff val="-82419"/>
                    <a:satOff val="-9513"/>
                    <a:lumOff val="-16343"/>
                  </a:schemeClr>
                </a:solidFill>
                <a:latin typeface="Noteworthy Bold"/>
                <a:ea typeface="Noteworthy Bold"/>
                <a:cs typeface="Noteworthy Bold"/>
                <a:sym typeface="Noteworthy Bold"/>
              </a:defRPr>
            </a:pPr>
            <a:r>
              <a:t>AT HOME: Talk to your children about the toys or experiences you had when you were younger. Talk about the changes. </a:t>
            </a:r>
          </a:p>
        </p:txBody>
      </p:sp>
      <p:sp>
        <p:nvSpPr>
          <p:cNvPr id="196" name="AT HOME: Please practice number formation, it is really important your children are able to form their numbers correctly. You could also practice some addition and subtraction sums."/>
          <p:cNvSpPr txBox="1"/>
          <p:nvPr/>
        </p:nvSpPr>
        <p:spPr>
          <a:xfrm>
            <a:off x="14378556" y="4795863"/>
            <a:ext cx="4219309" cy="823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sz="1200">
                <a:solidFill>
                  <a:schemeClr val="accent5">
                    <a:hueOff val="-82419"/>
                    <a:satOff val="-9513"/>
                    <a:lumOff val="-16343"/>
                  </a:schemeClr>
                </a:solidFill>
                <a:latin typeface="Noteworthy Bold"/>
                <a:ea typeface="Noteworthy Bold"/>
                <a:cs typeface="Noteworthy Bold"/>
                <a:sym typeface="Noteworthy Bold"/>
              </a:defRPr>
            </a:pPr>
            <a:r>
              <a:t>AT HOME: Please practice number formation, it is really important your children are able to form their numbers correctly. You could also practice some addition and subtraction sums. </a:t>
            </a:r>
          </a:p>
        </p:txBody>
      </p:sp>
      <p:sp>
        <p:nvSpPr>
          <p:cNvPr id="197" name="Rounded Rectangle"/>
          <p:cNvSpPr/>
          <p:nvPr/>
        </p:nvSpPr>
        <p:spPr>
          <a:xfrm>
            <a:off x="19253970" y="10730858"/>
            <a:ext cx="1854201" cy="2550146"/>
          </a:xfrm>
          <a:prstGeom prst="roundRect">
            <a:avLst>
              <a:gd name="adj" fmla="val 22170"/>
            </a:avLst>
          </a:prstGeom>
          <a:ln w="25400">
            <a:solidFill>
              <a:srgbClr val="5E5E5E"/>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8" name="Extras:…"/>
          <p:cNvSpPr txBox="1"/>
          <p:nvPr/>
        </p:nvSpPr>
        <p:spPr>
          <a:xfrm>
            <a:off x="19312166" y="11183404"/>
            <a:ext cx="1737807" cy="1622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rPr u="sng"/>
              <a:t>Extras</a:t>
            </a:r>
            <a:r>
              <a:t>:</a:t>
            </a: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*Nativity </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*Library visit </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*FX guru – Santa visit </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*Christmas Show  </a:t>
            </a:r>
          </a:p>
        </p:txBody>
      </p:sp>
      <p:sp>
        <p:nvSpPr>
          <p:cNvPr id="199" name="Rounded Rectangle"/>
          <p:cNvSpPr/>
          <p:nvPr/>
        </p:nvSpPr>
        <p:spPr>
          <a:xfrm>
            <a:off x="21266218" y="10592868"/>
            <a:ext cx="2893723" cy="2711716"/>
          </a:xfrm>
          <a:prstGeom prst="roundRect">
            <a:avLst>
              <a:gd name="adj" fmla="val 15159"/>
            </a:avLst>
          </a:prstGeom>
          <a:ln w="25400">
            <a:solidFill>
              <a:srgbClr val="5E5E5E"/>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0" name="Topics…"/>
          <p:cNvSpPr txBox="1"/>
          <p:nvPr/>
        </p:nvSpPr>
        <p:spPr>
          <a:xfrm>
            <a:off x="21379392" y="10857859"/>
            <a:ext cx="2818245" cy="218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u="sng">
                <a:latin typeface="Noteworthy Bold"/>
                <a:ea typeface="Noteworthy Bold"/>
                <a:cs typeface="Noteworthy Bold"/>
                <a:sym typeface="Noteworthy Bold"/>
              </a:defRPr>
            </a:pPr>
            <a:r>
              <a:t>Topics</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Week 1: Bonfire Night </a:t>
            </a:r>
            <a:br>
              <a:rPr sz="1400">
                <a:latin typeface="Noteworthy Light"/>
                <a:ea typeface="Noteworthy Light"/>
                <a:cs typeface="Noteworthy Light"/>
                <a:sym typeface="Noteworthy Light"/>
              </a:rPr>
            </a:br>
            <a:r>
              <a:rPr sz="1400">
                <a:latin typeface="Noteworthy Light"/>
                <a:ea typeface="Noteworthy Light"/>
                <a:cs typeface="Noteworthy Light"/>
                <a:sym typeface="Noteworthy Light"/>
              </a:rPr>
              <a:t>Week 2: Diwali and Remembrance Day</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Week 3: Julia Donaldson</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Week 4: Zog and Castles</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Week 5: Stickman</a:t>
            </a:r>
            <a:endParaRPr sz="1400">
              <a:latin typeface="Noteworthy Light"/>
              <a:ea typeface="Noteworthy Light"/>
              <a:cs typeface="Noteworthy Light"/>
              <a:sym typeface="Noteworthy Light"/>
            </a:endParaRPr>
          </a:p>
          <a:p>
            <a:pPr algn="just">
              <a:defRPr b="0" sz="2000">
                <a:latin typeface="Noteworthy Bold"/>
                <a:ea typeface="Noteworthy Bold"/>
                <a:cs typeface="Noteworthy Bold"/>
                <a:sym typeface="Noteworthy Bold"/>
              </a:defRPr>
            </a:pPr>
            <a:r>
              <a:rPr sz="1400">
                <a:latin typeface="Noteworthy Light"/>
                <a:ea typeface="Noteworthy Light"/>
                <a:cs typeface="Noteworthy Light"/>
                <a:sym typeface="Noteworthy Light"/>
              </a:rPr>
              <a:t>Week 6/7: Christmas</a:t>
            </a:r>
          </a:p>
        </p:txBody>
      </p:sp>
      <p:sp>
        <p:nvSpPr>
          <p:cNvPr id="201" name="Handwriting…"/>
          <p:cNvSpPr txBox="1"/>
          <p:nvPr/>
        </p:nvSpPr>
        <p:spPr>
          <a:xfrm>
            <a:off x="82042" y="3150603"/>
            <a:ext cx="4383869"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Handwriting</a:t>
            </a:r>
          </a:p>
          <a:p>
            <a:pPr algn="just">
              <a:defRPr b="0" sz="1400" u="sng">
                <a:latin typeface="Noteworthy Light"/>
                <a:ea typeface="Noteworthy Light"/>
                <a:cs typeface="Noteworthy Light"/>
                <a:sym typeface="Noteworthy Light"/>
              </a:defRPr>
            </a:pPr>
            <a:r>
              <a:rPr u="none"/>
              <a:t>The children will begin using their handwriting books to practice the sounds that we have learnt and the correct formation.</a:t>
            </a:r>
          </a:p>
        </p:txBody>
      </p:sp>
      <p:pic>
        <p:nvPicPr>
          <p:cNvPr id="202" name="Image" descr="Image"/>
          <p:cNvPicPr>
            <a:picLocks noChangeAspect="1"/>
          </p:cNvPicPr>
          <p:nvPr/>
        </p:nvPicPr>
        <p:blipFill>
          <a:blip r:embed="rId15">
            <a:alphaModFix amt="80207"/>
            <a:extLst/>
          </a:blip>
          <a:srcRect l="34693" t="11313" r="0" b="11313"/>
          <a:stretch>
            <a:fillRect/>
          </a:stretch>
        </p:blipFill>
        <p:spPr>
          <a:xfrm>
            <a:off x="9844058" y="3215311"/>
            <a:ext cx="1825668" cy="1216686"/>
          </a:xfrm>
          <a:prstGeom prst="rect">
            <a:avLst/>
          </a:prstGeom>
          <a:ln w="12700">
            <a:miter lim="400000"/>
          </a:ln>
        </p:spPr>
      </p:pic>
      <p:pic>
        <p:nvPicPr>
          <p:cNvPr id="203" name="Screenshot 2021-08-08 at 15.41.46.png" descr="Screenshot 2021-08-08 at 15.41.46.png"/>
          <p:cNvPicPr>
            <a:picLocks noChangeAspect="1"/>
          </p:cNvPicPr>
          <p:nvPr/>
        </p:nvPicPr>
        <p:blipFill>
          <a:blip r:embed="rId16">
            <a:alphaModFix amt="80207"/>
            <a:extLst/>
          </a:blip>
          <a:srcRect l="3169" t="16321" r="3730" b="7249"/>
          <a:stretch>
            <a:fillRect/>
          </a:stretch>
        </p:blipFill>
        <p:spPr>
          <a:xfrm>
            <a:off x="9664270" y="558214"/>
            <a:ext cx="3369825" cy="453122"/>
          </a:xfrm>
          <a:custGeom>
            <a:avLst/>
            <a:gdLst/>
            <a:ahLst/>
            <a:cxnLst>
              <a:cxn ang="0">
                <a:pos x="wd2" y="hd2"/>
              </a:cxn>
              <a:cxn ang="5400000">
                <a:pos x="wd2" y="hd2"/>
              </a:cxn>
              <a:cxn ang="10800000">
                <a:pos x="wd2" y="hd2"/>
              </a:cxn>
              <a:cxn ang="16200000">
                <a:pos x="wd2" y="hd2"/>
              </a:cxn>
            </a:cxnLst>
            <a:rect l="0" t="0" r="r" b="b"/>
            <a:pathLst>
              <a:path w="21475" h="21323" fill="norm" stroke="1" extrusionOk="0">
                <a:moveTo>
                  <a:pt x="5700" y="22"/>
                </a:moveTo>
                <a:cubicBezTo>
                  <a:pt x="5393" y="173"/>
                  <a:pt x="4830" y="1043"/>
                  <a:pt x="4765" y="1628"/>
                </a:cubicBezTo>
                <a:cubicBezTo>
                  <a:pt x="4720" y="2026"/>
                  <a:pt x="4740" y="3424"/>
                  <a:pt x="4828" y="5961"/>
                </a:cubicBezTo>
                <a:lnTo>
                  <a:pt x="4957" y="9696"/>
                </a:lnTo>
                <a:lnTo>
                  <a:pt x="4815" y="10088"/>
                </a:lnTo>
                <a:cubicBezTo>
                  <a:pt x="4736" y="10307"/>
                  <a:pt x="4566" y="10646"/>
                  <a:pt x="4438" y="10835"/>
                </a:cubicBezTo>
                <a:cubicBezTo>
                  <a:pt x="4051" y="11409"/>
                  <a:pt x="3989" y="11601"/>
                  <a:pt x="3950" y="12348"/>
                </a:cubicBezTo>
                <a:cubicBezTo>
                  <a:pt x="3906" y="13202"/>
                  <a:pt x="4096" y="19893"/>
                  <a:pt x="4190" y="20771"/>
                </a:cubicBezTo>
                <a:cubicBezTo>
                  <a:pt x="4275" y="21557"/>
                  <a:pt x="4266" y="21571"/>
                  <a:pt x="4987" y="20379"/>
                </a:cubicBezTo>
                <a:cubicBezTo>
                  <a:pt x="5324" y="19822"/>
                  <a:pt x="5658" y="19343"/>
                  <a:pt x="5731" y="19314"/>
                </a:cubicBezTo>
                <a:cubicBezTo>
                  <a:pt x="5804" y="19285"/>
                  <a:pt x="5894" y="19101"/>
                  <a:pt x="5931" y="18903"/>
                </a:cubicBezTo>
                <a:cubicBezTo>
                  <a:pt x="5967" y="18706"/>
                  <a:pt x="6107" y="18382"/>
                  <a:pt x="6244" y="18194"/>
                </a:cubicBezTo>
                <a:cubicBezTo>
                  <a:pt x="6381" y="18005"/>
                  <a:pt x="6495" y="17742"/>
                  <a:pt x="6495" y="17615"/>
                </a:cubicBezTo>
                <a:cubicBezTo>
                  <a:pt x="6495" y="17488"/>
                  <a:pt x="6437" y="15701"/>
                  <a:pt x="6368" y="13637"/>
                </a:cubicBezTo>
                <a:cubicBezTo>
                  <a:pt x="6299" y="11573"/>
                  <a:pt x="6178" y="7790"/>
                  <a:pt x="6097" y="5232"/>
                </a:cubicBezTo>
                <a:cubicBezTo>
                  <a:pt x="6017" y="2675"/>
                  <a:pt x="5926" y="393"/>
                  <a:pt x="5895" y="152"/>
                </a:cubicBezTo>
                <a:cubicBezTo>
                  <a:pt x="5877" y="10"/>
                  <a:pt x="5803" y="-29"/>
                  <a:pt x="5700" y="22"/>
                </a:cubicBezTo>
                <a:close/>
                <a:moveTo>
                  <a:pt x="963" y="246"/>
                </a:moveTo>
                <a:cubicBezTo>
                  <a:pt x="765" y="337"/>
                  <a:pt x="586" y="980"/>
                  <a:pt x="495" y="2281"/>
                </a:cubicBezTo>
                <a:cubicBezTo>
                  <a:pt x="376" y="3979"/>
                  <a:pt x="364" y="7249"/>
                  <a:pt x="473" y="8052"/>
                </a:cubicBezTo>
                <a:cubicBezTo>
                  <a:pt x="531" y="8485"/>
                  <a:pt x="508" y="8747"/>
                  <a:pt x="376" y="9117"/>
                </a:cubicBezTo>
                <a:cubicBezTo>
                  <a:pt x="35" y="10074"/>
                  <a:pt x="-125" y="14812"/>
                  <a:pt x="113" y="16905"/>
                </a:cubicBezTo>
                <a:cubicBezTo>
                  <a:pt x="177" y="17465"/>
                  <a:pt x="319" y="18258"/>
                  <a:pt x="427" y="18661"/>
                </a:cubicBezTo>
                <a:cubicBezTo>
                  <a:pt x="604" y="19321"/>
                  <a:pt x="723" y="19311"/>
                  <a:pt x="1069" y="18623"/>
                </a:cubicBezTo>
                <a:cubicBezTo>
                  <a:pt x="1130" y="18503"/>
                  <a:pt x="1259" y="17634"/>
                  <a:pt x="1358" y="16681"/>
                </a:cubicBezTo>
                <a:lnTo>
                  <a:pt x="1537" y="14944"/>
                </a:lnTo>
                <a:lnTo>
                  <a:pt x="1724" y="16289"/>
                </a:lnTo>
                <a:cubicBezTo>
                  <a:pt x="1860" y="17251"/>
                  <a:pt x="2004" y="17674"/>
                  <a:pt x="2235" y="17839"/>
                </a:cubicBezTo>
                <a:cubicBezTo>
                  <a:pt x="2511" y="18035"/>
                  <a:pt x="2586" y="17879"/>
                  <a:pt x="2766" y="16756"/>
                </a:cubicBezTo>
                <a:cubicBezTo>
                  <a:pt x="3031" y="15112"/>
                  <a:pt x="3109" y="12610"/>
                  <a:pt x="2951" y="10835"/>
                </a:cubicBezTo>
                <a:cubicBezTo>
                  <a:pt x="2766" y="8748"/>
                  <a:pt x="2456" y="7610"/>
                  <a:pt x="2139" y="7847"/>
                </a:cubicBezTo>
                <a:cubicBezTo>
                  <a:pt x="1815" y="8090"/>
                  <a:pt x="1769" y="7888"/>
                  <a:pt x="1859" y="6652"/>
                </a:cubicBezTo>
                <a:cubicBezTo>
                  <a:pt x="1904" y="6018"/>
                  <a:pt x="1895" y="5239"/>
                  <a:pt x="1828" y="4056"/>
                </a:cubicBezTo>
                <a:cubicBezTo>
                  <a:pt x="1683" y="1491"/>
                  <a:pt x="1294" y="94"/>
                  <a:pt x="963" y="246"/>
                </a:cubicBezTo>
                <a:close/>
                <a:moveTo>
                  <a:pt x="10154" y="1329"/>
                </a:moveTo>
                <a:cubicBezTo>
                  <a:pt x="9949" y="1361"/>
                  <a:pt x="9798" y="4357"/>
                  <a:pt x="9901" y="6372"/>
                </a:cubicBezTo>
                <a:cubicBezTo>
                  <a:pt x="9961" y="7530"/>
                  <a:pt x="9955" y="7869"/>
                  <a:pt x="9858" y="8389"/>
                </a:cubicBezTo>
                <a:cubicBezTo>
                  <a:pt x="9795" y="8733"/>
                  <a:pt x="9742" y="9282"/>
                  <a:pt x="9742" y="9603"/>
                </a:cubicBezTo>
                <a:cubicBezTo>
                  <a:pt x="9742" y="9923"/>
                  <a:pt x="9693" y="10852"/>
                  <a:pt x="9636" y="11676"/>
                </a:cubicBezTo>
                <a:cubicBezTo>
                  <a:pt x="9498" y="13638"/>
                  <a:pt x="9561" y="15310"/>
                  <a:pt x="9808" y="16251"/>
                </a:cubicBezTo>
                <a:cubicBezTo>
                  <a:pt x="9947" y="16782"/>
                  <a:pt x="10008" y="17377"/>
                  <a:pt x="10008" y="18231"/>
                </a:cubicBezTo>
                <a:cubicBezTo>
                  <a:pt x="10008" y="19422"/>
                  <a:pt x="10014" y="19426"/>
                  <a:pt x="10387" y="19109"/>
                </a:cubicBezTo>
                <a:cubicBezTo>
                  <a:pt x="10715" y="18830"/>
                  <a:pt x="10799" y="18552"/>
                  <a:pt x="10979" y="17036"/>
                </a:cubicBezTo>
                <a:cubicBezTo>
                  <a:pt x="11265" y="14629"/>
                  <a:pt x="11378" y="11804"/>
                  <a:pt x="11237" y="10648"/>
                </a:cubicBezTo>
                <a:cubicBezTo>
                  <a:pt x="11141" y="9866"/>
                  <a:pt x="11144" y="9595"/>
                  <a:pt x="11270" y="7492"/>
                </a:cubicBezTo>
                <a:cubicBezTo>
                  <a:pt x="11345" y="6228"/>
                  <a:pt x="11398" y="4707"/>
                  <a:pt x="11386" y="4112"/>
                </a:cubicBezTo>
                <a:cubicBezTo>
                  <a:pt x="11364" y="3061"/>
                  <a:pt x="11341" y="3040"/>
                  <a:pt x="11052" y="3645"/>
                </a:cubicBezTo>
                <a:cubicBezTo>
                  <a:pt x="10973" y="3810"/>
                  <a:pt x="10916" y="3477"/>
                  <a:pt x="10870" y="2580"/>
                </a:cubicBezTo>
                <a:cubicBezTo>
                  <a:pt x="10814" y="1483"/>
                  <a:pt x="10782" y="1363"/>
                  <a:pt x="10673" y="1796"/>
                </a:cubicBezTo>
                <a:cubicBezTo>
                  <a:pt x="10602" y="2077"/>
                  <a:pt x="10525" y="2535"/>
                  <a:pt x="10501" y="2823"/>
                </a:cubicBezTo>
                <a:cubicBezTo>
                  <a:pt x="10473" y="3156"/>
                  <a:pt x="10410" y="2983"/>
                  <a:pt x="10329" y="2337"/>
                </a:cubicBezTo>
                <a:cubicBezTo>
                  <a:pt x="10258" y="1779"/>
                  <a:pt x="10180" y="1325"/>
                  <a:pt x="10154" y="1329"/>
                </a:cubicBezTo>
                <a:close/>
                <a:moveTo>
                  <a:pt x="12739" y="2954"/>
                </a:moveTo>
                <a:cubicBezTo>
                  <a:pt x="12647" y="2980"/>
                  <a:pt x="12555" y="3094"/>
                  <a:pt x="12466" y="3271"/>
                </a:cubicBezTo>
                <a:cubicBezTo>
                  <a:pt x="12228" y="3745"/>
                  <a:pt x="12193" y="3978"/>
                  <a:pt x="12193" y="5195"/>
                </a:cubicBezTo>
                <a:cubicBezTo>
                  <a:pt x="12193" y="6665"/>
                  <a:pt x="12387" y="7534"/>
                  <a:pt x="12512" y="6614"/>
                </a:cubicBezTo>
                <a:cubicBezTo>
                  <a:pt x="12547" y="6353"/>
                  <a:pt x="12648" y="6207"/>
                  <a:pt x="12734" y="6297"/>
                </a:cubicBezTo>
                <a:cubicBezTo>
                  <a:pt x="12859" y="6427"/>
                  <a:pt x="12891" y="6750"/>
                  <a:pt x="12891" y="7922"/>
                </a:cubicBezTo>
                <a:cubicBezTo>
                  <a:pt x="12891" y="9326"/>
                  <a:pt x="12876" y="9404"/>
                  <a:pt x="12575" y="9547"/>
                </a:cubicBezTo>
                <a:cubicBezTo>
                  <a:pt x="12278" y="9687"/>
                  <a:pt x="12261" y="9781"/>
                  <a:pt x="12261" y="11097"/>
                </a:cubicBezTo>
                <a:cubicBezTo>
                  <a:pt x="12261" y="12218"/>
                  <a:pt x="12303" y="12604"/>
                  <a:pt x="12476" y="13095"/>
                </a:cubicBezTo>
                <a:cubicBezTo>
                  <a:pt x="12595" y="13431"/>
                  <a:pt x="12717" y="13721"/>
                  <a:pt x="12749" y="13749"/>
                </a:cubicBezTo>
                <a:cubicBezTo>
                  <a:pt x="12870" y="13850"/>
                  <a:pt x="12952" y="15403"/>
                  <a:pt x="12873" y="16102"/>
                </a:cubicBezTo>
                <a:cubicBezTo>
                  <a:pt x="12782" y="16914"/>
                  <a:pt x="12550" y="16880"/>
                  <a:pt x="12271" y="16027"/>
                </a:cubicBezTo>
                <a:cubicBezTo>
                  <a:pt x="11964" y="15089"/>
                  <a:pt x="11873" y="15562"/>
                  <a:pt x="11922" y="17801"/>
                </a:cubicBezTo>
                <a:cubicBezTo>
                  <a:pt x="11957" y="19386"/>
                  <a:pt x="11995" y="19722"/>
                  <a:pt x="12162" y="19987"/>
                </a:cubicBezTo>
                <a:cubicBezTo>
                  <a:pt x="12561" y="20616"/>
                  <a:pt x="13089" y="20433"/>
                  <a:pt x="13248" y="19613"/>
                </a:cubicBezTo>
                <a:cubicBezTo>
                  <a:pt x="13551" y="18045"/>
                  <a:pt x="13647" y="13960"/>
                  <a:pt x="13414" y="12535"/>
                </a:cubicBezTo>
                <a:cubicBezTo>
                  <a:pt x="13338" y="12066"/>
                  <a:pt x="13344" y="11756"/>
                  <a:pt x="13455" y="10611"/>
                </a:cubicBezTo>
                <a:cubicBezTo>
                  <a:pt x="13638" y="8712"/>
                  <a:pt x="13628" y="5988"/>
                  <a:pt x="13432" y="4541"/>
                </a:cubicBezTo>
                <a:cubicBezTo>
                  <a:pt x="13287" y="3466"/>
                  <a:pt x="13015" y="2876"/>
                  <a:pt x="12739" y="2954"/>
                </a:cubicBezTo>
                <a:close/>
                <a:moveTo>
                  <a:pt x="19307" y="3290"/>
                </a:moveTo>
                <a:cubicBezTo>
                  <a:pt x="19278" y="3299"/>
                  <a:pt x="19093" y="4178"/>
                  <a:pt x="18895" y="5232"/>
                </a:cubicBezTo>
                <a:lnTo>
                  <a:pt x="18536" y="7137"/>
                </a:lnTo>
                <a:lnTo>
                  <a:pt x="18341" y="6129"/>
                </a:lnTo>
                <a:cubicBezTo>
                  <a:pt x="18174" y="5250"/>
                  <a:pt x="18127" y="5194"/>
                  <a:pt x="17990" y="5737"/>
                </a:cubicBezTo>
                <a:cubicBezTo>
                  <a:pt x="17710" y="6844"/>
                  <a:pt x="17431" y="8876"/>
                  <a:pt x="17421" y="9883"/>
                </a:cubicBezTo>
                <a:cubicBezTo>
                  <a:pt x="17382" y="13553"/>
                  <a:pt x="17424" y="14420"/>
                  <a:pt x="17744" y="16195"/>
                </a:cubicBezTo>
                <a:cubicBezTo>
                  <a:pt x="17918" y="17155"/>
                  <a:pt x="18090" y="17933"/>
                  <a:pt x="18126" y="17932"/>
                </a:cubicBezTo>
                <a:cubicBezTo>
                  <a:pt x="18163" y="17932"/>
                  <a:pt x="18354" y="17063"/>
                  <a:pt x="18551" y="16009"/>
                </a:cubicBezTo>
                <a:lnTo>
                  <a:pt x="18910" y="14104"/>
                </a:lnTo>
                <a:lnTo>
                  <a:pt x="19108" y="15131"/>
                </a:lnTo>
                <a:cubicBezTo>
                  <a:pt x="19300" y="16143"/>
                  <a:pt x="19307" y="16137"/>
                  <a:pt x="19528" y="15261"/>
                </a:cubicBezTo>
                <a:cubicBezTo>
                  <a:pt x="19651" y="14770"/>
                  <a:pt x="19785" y="14092"/>
                  <a:pt x="19823" y="13749"/>
                </a:cubicBezTo>
                <a:cubicBezTo>
                  <a:pt x="19878" y="13259"/>
                  <a:pt x="19973" y="13543"/>
                  <a:pt x="20269" y="15056"/>
                </a:cubicBezTo>
                <a:cubicBezTo>
                  <a:pt x="20476" y="16117"/>
                  <a:pt x="20687" y="16979"/>
                  <a:pt x="20736" y="16980"/>
                </a:cubicBezTo>
                <a:cubicBezTo>
                  <a:pt x="20786" y="16980"/>
                  <a:pt x="20973" y="16189"/>
                  <a:pt x="21151" y="15224"/>
                </a:cubicBezTo>
                <a:cubicBezTo>
                  <a:pt x="21442" y="13651"/>
                  <a:pt x="21475" y="13272"/>
                  <a:pt x="21475" y="11582"/>
                </a:cubicBezTo>
                <a:cubicBezTo>
                  <a:pt x="21475" y="8719"/>
                  <a:pt x="21377" y="7431"/>
                  <a:pt x="21040" y="5718"/>
                </a:cubicBezTo>
                <a:lnTo>
                  <a:pt x="20734" y="4149"/>
                </a:lnTo>
                <a:lnTo>
                  <a:pt x="20443" y="5699"/>
                </a:lnTo>
                <a:lnTo>
                  <a:pt x="20150" y="7249"/>
                </a:lnTo>
                <a:lnTo>
                  <a:pt x="19755" y="5251"/>
                </a:lnTo>
                <a:cubicBezTo>
                  <a:pt x="19538" y="4161"/>
                  <a:pt x="19337" y="3281"/>
                  <a:pt x="19307" y="3290"/>
                </a:cubicBezTo>
                <a:close/>
                <a:moveTo>
                  <a:pt x="14287" y="7137"/>
                </a:moveTo>
                <a:cubicBezTo>
                  <a:pt x="14273" y="7303"/>
                  <a:pt x="14241" y="8322"/>
                  <a:pt x="14216" y="9397"/>
                </a:cubicBezTo>
                <a:cubicBezTo>
                  <a:pt x="14191" y="10472"/>
                  <a:pt x="14159" y="11710"/>
                  <a:pt x="14143" y="12143"/>
                </a:cubicBezTo>
                <a:cubicBezTo>
                  <a:pt x="14120" y="12776"/>
                  <a:pt x="14207" y="13037"/>
                  <a:pt x="14596" y="13506"/>
                </a:cubicBezTo>
                <a:cubicBezTo>
                  <a:pt x="14861" y="13825"/>
                  <a:pt x="15406" y="14501"/>
                  <a:pt x="15807" y="15000"/>
                </a:cubicBezTo>
                <a:cubicBezTo>
                  <a:pt x="16208" y="15499"/>
                  <a:pt x="16568" y="15925"/>
                  <a:pt x="16609" y="15953"/>
                </a:cubicBezTo>
                <a:cubicBezTo>
                  <a:pt x="16649" y="15980"/>
                  <a:pt x="16702" y="14979"/>
                  <a:pt x="16725" y="13730"/>
                </a:cubicBezTo>
                <a:cubicBezTo>
                  <a:pt x="16799" y="9766"/>
                  <a:pt x="16814" y="9915"/>
                  <a:pt x="16288" y="9192"/>
                </a:cubicBezTo>
                <a:cubicBezTo>
                  <a:pt x="15366" y="7924"/>
                  <a:pt x="14312" y="6838"/>
                  <a:pt x="14287" y="7137"/>
                </a:cubicBezTo>
                <a:close/>
                <a:moveTo>
                  <a:pt x="8166" y="8762"/>
                </a:moveTo>
                <a:lnTo>
                  <a:pt x="7387" y="8912"/>
                </a:lnTo>
                <a:lnTo>
                  <a:pt x="7370" y="14253"/>
                </a:lnTo>
                <a:cubicBezTo>
                  <a:pt x="7359" y="17197"/>
                  <a:pt x="7366" y="19894"/>
                  <a:pt x="7385" y="20248"/>
                </a:cubicBezTo>
                <a:cubicBezTo>
                  <a:pt x="7410" y="20728"/>
                  <a:pt x="7611" y="20902"/>
                  <a:pt x="8182" y="20902"/>
                </a:cubicBezTo>
                <a:cubicBezTo>
                  <a:pt x="8602" y="20902"/>
                  <a:pt x="8947" y="20730"/>
                  <a:pt x="8948" y="20528"/>
                </a:cubicBezTo>
                <a:cubicBezTo>
                  <a:pt x="8952" y="19710"/>
                  <a:pt x="8954" y="9849"/>
                  <a:pt x="8950" y="9266"/>
                </a:cubicBezTo>
                <a:cubicBezTo>
                  <a:pt x="8947" y="8785"/>
                  <a:pt x="8764" y="8656"/>
                  <a:pt x="8166" y="8762"/>
                </a:cubicBezTo>
                <a:close/>
              </a:path>
            </a:pathLst>
          </a:custGeom>
          <a:ln w="12700">
            <a:miter lim="400000"/>
          </a:ln>
        </p:spPr>
      </p:pic>
      <p:sp>
        <p:nvSpPr>
          <p:cNvPr id="204" name="Subtraction…"/>
          <p:cNvSpPr txBox="1"/>
          <p:nvPr/>
        </p:nvSpPr>
        <p:spPr>
          <a:xfrm>
            <a:off x="12333320" y="2782019"/>
            <a:ext cx="2372094" cy="16229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Subtraction</a:t>
            </a:r>
          </a:p>
          <a:p>
            <a:pPr algn="just">
              <a:defRPr b="0" sz="1400">
                <a:latin typeface="Noteworthy Light"/>
                <a:ea typeface="Noteworthy Light"/>
                <a:cs typeface="Noteworthy Light"/>
                <a:sym typeface="Noteworthy Light"/>
              </a:defRPr>
            </a:pPr>
            <a:r>
              <a:t>We will begin to explore subtraction, we will use 5 frames, objects and number sentences to support the children’s learning. </a:t>
            </a:r>
          </a:p>
        </p:txBody>
      </p:sp>
      <p:sp>
        <p:nvSpPr>
          <p:cNvPr id="205" name="Time We will explore time concepts including night &amp; day, night, morning, afternoon, today and tomorrow."/>
          <p:cNvSpPr txBox="1"/>
          <p:nvPr/>
        </p:nvSpPr>
        <p:spPr>
          <a:xfrm>
            <a:off x="9907252" y="4473554"/>
            <a:ext cx="2688583"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Time </a:t>
            </a:r>
            <a:r>
              <a:rPr sz="1400">
                <a:latin typeface="Noteworthy Light"/>
                <a:ea typeface="Noteworthy Light"/>
                <a:cs typeface="Noteworthy Light"/>
                <a:sym typeface="Noteworthy Light"/>
              </a:rPr>
              <a:t>We will explore time concepts including night &amp; day, night, morning, afternoon, today and tomorrow.</a:t>
            </a:r>
          </a:p>
        </p:txBody>
      </p:sp>
      <p:sp>
        <p:nvSpPr>
          <p:cNvPr id="206" name="One more and one less…"/>
          <p:cNvSpPr txBox="1"/>
          <p:nvPr/>
        </p:nvSpPr>
        <p:spPr>
          <a:xfrm>
            <a:off x="14986271" y="3436687"/>
            <a:ext cx="3833148" cy="1343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One more and one less</a:t>
            </a:r>
          </a:p>
          <a:p>
            <a:pPr algn="just">
              <a:defRPr b="0" sz="1400">
                <a:latin typeface="Noteworthy Light"/>
                <a:ea typeface="Noteworthy Light"/>
                <a:cs typeface="Noteworthy Light"/>
                <a:sym typeface="Noteworthy Light"/>
              </a:defRPr>
            </a:pPr>
            <a:r>
              <a:t>We will look at one more and one less than, for example- one more than 3 is 4 and one less is 2. This is an important skill for your children to learn up to 10.</a:t>
            </a:r>
          </a:p>
        </p:txBody>
      </p:sp>
      <p:sp>
        <p:nvSpPr>
          <p:cNvPr id="207" name="Combining shapes…"/>
          <p:cNvSpPr txBox="1"/>
          <p:nvPr/>
        </p:nvSpPr>
        <p:spPr>
          <a:xfrm>
            <a:off x="15806511" y="1283664"/>
            <a:ext cx="3069994" cy="218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Combining shapes</a:t>
            </a:r>
          </a:p>
          <a:p>
            <a:pPr algn="just">
              <a:defRPr b="0" sz="1400">
                <a:latin typeface="Noteworthy Light"/>
                <a:ea typeface="Noteworthy Light"/>
                <a:cs typeface="Noteworthy Light"/>
                <a:sym typeface="Noteworthy Light"/>
              </a:defRPr>
            </a:pPr>
            <a:r>
              <a:t>We will explore what happens when we combine shapes together. We will learn the concepts of shapes for example; a square has 4 sides and 4 corners. We will see what happens when we put 2 squares together.  </a:t>
            </a:r>
          </a:p>
        </p:txBody>
      </p:sp>
      <p:pic>
        <p:nvPicPr>
          <p:cNvPr id="208" name="Screenshot 2021-08-08 at 15.59.58.png" descr="Screenshot 2021-08-08 at 15.59.58.png"/>
          <p:cNvPicPr>
            <a:picLocks noChangeAspect="1"/>
          </p:cNvPicPr>
          <p:nvPr/>
        </p:nvPicPr>
        <p:blipFill>
          <a:blip r:embed="rId17">
            <a:alphaModFix amt="80207"/>
            <a:extLst/>
          </a:blip>
          <a:stretch>
            <a:fillRect/>
          </a:stretch>
        </p:blipFill>
        <p:spPr>
          <a:xfrm>
            <a:off x="13885626" y="2812740"/>
            <a:ext cx="1751010" cy="434604"/>
          </a:xfrm>
          <a:prstGeom prst="rect">
            <a:avLst/>
          </a:prstGeom>
          <a:ln w="12700">
            <a:miter lim="400000"/>
          </a:ln>
        </p:spPr>
      </p:pic>
      <p:pic>
        <p:nvPicPr>
          <p:cNvPr id="209" name="Image" descr="Image"/>
          <p:cNvPicPr>
            <a:picLocks noChangeAspect="1"/>
          </p:cNvPicPr>
          <p:nvPr/>
        </p:nvPicPr>
        <p:blipFill>
          <a:blip r:embed="rId18">
            <a:alphaModFix amt="80207"/>
            <a:extLst/>
          </a:blip>
          <a:stretch>
            <a:fillRect/>
          </a:stretch>
        </p:blipFill>
        <p:spPr>
          <a:xfrm>
            <a:off x="14083648" y="1506167"/>
            <a:ext cx="1667875" cy="937134"/>
          </a:xfrm>
          <a:prstGeom prst="rect">
            <a:avLst/>
          </a:prstGeom>
          <a:ln w="12700">
            <a:miter lim="400000"/>
          </a:ln>
        </p:spPr>
      </p:pic>
      <p:pic>
        <p:nvPicPr>
          <p:cNvPr id="210" name="Screenshot 2021-08-08 at 16.00.24.png" descr="Screenshot 2021-08-08 at 16.00.24.png"/>
          <p:cNvPicPr>
            <a:picLocks noChangeAspect="1"/>
          </p:cNvPicPr>
          <p:nvPr/>
        </p:nvPicPr>
        <p:blipFill>
          <a:blip r:embed="rId19">
            <a:extLst/>
          </a:blip>
          <a:stretch>
            <a:fillRect/>
          </a:stretch>
        </p:blipFill>
        <p:spPr>
          <a:xfrm>
            <a:off x="16636175" y="3087064"/>
            <a:ext cx="1997600" cy="378334"/>
          </a:xfrm>
          <a:prstGeom prst="rect">
            <a:avLst/>
          </a:prstGeom>
          <a:ln w="12700">
            <a:miter lim="400000"/>
          </a:ln>
        </p:spPr>
      </p:pic>
      <p:sp>
        <p:nvSpPr>
          <p:cNvPr id="211" name="Addition…"/>
          <p:cNvSpPr txBox="1"/>
          <p:nvPr/>
        </p:nvSpPr>
        <p:spPr>
          <a:xfrm>
            <a:off x="12333320" y="1099767"/>
            <a:ext cx="1751009" cy="1622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Addition </a:t>
            </a:r>
          </a:p>
          <a:p>
            <a:pPr algn="just">
              <a:defRPr b="0" sz="1400">
                <a:latin typeface="Noteworthy Light"/>
                <a:ea typeface="Noteworthy Light"/>
                <a:cs typeface="Noteworthy Light"/>
                <a:sym typeface="Noteworthy Light"/>
              </a:defRPr>
            </a:pPr>
            <a:r>
              <a:t>We will begin to explore basic addition concepts, combining numbers to 5 and extending to 10. </a:t>
            </a:r>
          </a:p>
        </p:txBody>
      </p:sp>
      <p:pic>
        <p:nvPicPr>
          <p:cNvPr id="212" name="Image" descr="Image"/>
          <p:cNvPicPr>
            <a:picLocks noChangeAspect="1"/>
          </p:cNvPicPr>
          <p:nvPr/>
        </p:nvPicPr>
        <p:blipFill>
          <a:blip r:embed="rId20">
            <a:extLst/>
          </a:blip>
          <a:srcRect l="9954" t="11284" r="13204" b="11284"/>
          <a:stretch>
            <a:fillRect/>
          </a:stretch>
        </p:blipFill>
        <p:spPr>
          <a:xfrm>
            <a:off x="12673497" y="4473554"/>
            <a:ext cx="1496235" cy="1129352"/>
          </a:xfrm>
          <a:prstGeom prst="rect">
            <a:avLst/>
          </a:prstGeom>
          <a:ln w="12700">
            <a:miter lim="400000"/>
          </a:ln>
        </p:spPr>
      </p:pic>
      <p:pic>
        <p:nvPicPr>
          <p:cNvPr id="213" name="Screenshot 2021-08-08 at 16.28.56.png" descr="Screenshot 2021-08-08 at 16.28.56.png"/>
          <p:cNvPicPr>
            <a:picLocks noChangeAspect="1"/>
          </p:cNvPicPr>
          <p:nvPr/>
        </p:nvPicPr>
        <p:blipFill>
          <a:blip r:embed="rId21">
            <a:extLst/>
          </a:blip>
          <a:stretch>
            <a:fillRect/>
          </a:stretch>
        </p:blipFill>
        <p:spPr>
          <a:xfrm>
            <a:off x="3355425" y="11384059"/>
            <a:ext cx="7031378" cy="1129334"/>
          </a:xfrm>
          <a:prstGeom prst="rect">
            <a:avLst/>
          </a:prstGeom>
          <a:ln w="12700">
            <a:miter lim="400000"/>
          </a:ln>
        </p:spPr>
      </p:pic>
      <p:sp>
        <p:nvSpPr>
          <p:cNvPr id="214" name="Reading…"/>
          <p:cNvSpPr txBox="1"/>
          <p:nvPr/>
        </p:nvSpPr>
        <p:spPr>
          <a:xfrm>
            <a:off x="7430476" y="8184781"/>
            <a:ext cx="2946712" cy="1622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Reading</a:t>
            </a:r>
          </a:p>
          <a:p>
            <a:pPr algn="l">
              <a:defRPr b="0" sz="1400">
                <a:solidFill>
                  <a:srgbClr val="0A0203"/>
                </a:solidFill>
                <a:latin typeface="Noteworthy Light"/>
                <a:ea typeface="Noteworthy Light"/>
                <a:cs typeface="Noteworthy Light"/>
                <a:sym typeface="Noteworthy Light"/>
              </a:defRPr>
            </a:pPr>
            <a:r>
              <a:t>We will be encouraging all children to read within our reading groups at school three times a week to improve the fluency, expression and comprehension. </a:t>
            </a:r>
          </a:p>
        </p:txBody>
      </p:sp>
      <p:pic>
        <p:nvPicPr>
          <p:cNvPr id="215" name="Image" descr="Image"/>
          <p:cNvPicPr>
            <a:picLocks noChangeAspect="1"/>
          </p:cNvPicPr>
          <p:nvPr/>
        </p:nvPicPr>
        <p:blipFill>
          <a:blip r:embed="rId22">
            <a:extLst/>
          </a:blip>
          <a:srcRect l="0" t="0" r="0" b="0"/>
          <a:stretch>
            <a:fillRect/>
          </a:stretch>
        </p:blipFill>
        <p:spPr>
          <a:xfrm>
            <a:off x="3136365" y="9154852"/>
            <a:ext cx="2172231" cy="1216449"/>
          </a:xfrm>
          <a:prstGeom prst="rect">
            <a:avLst/>
          </a:prstGeom>
          <a:ln w="12700">
            <a:miter lim="400000"/>
          </a:ln>
        </p:spPr>
      </p:pic>
      <p:pic>
        <p:nvPicPr>
          <p:cNvPr id="216" name="Image" descr="Image"/>
          <p:cNvPicPr>
            <a:picLocks noChangeAspect="1"/>
          </p:cNvPicPr>
          <p:nvPr/>
        </p:nvPicPr>
        <p:blipFill>
          <a:blip r:embed="rId23">
            <a:extLst/>
          </a:blip>
          <a:stretch>
            <a:fillRect/>
          </a:stretch>
        </p:blipFill>
        <p:spPr>
          <a:xfrm>
            <a:off x="6731506" y="9775885"/>
            <a:ext cx="776886" cy="776886"/>
          </a:xfrm>
          <a:prstGeom prst="rect">
            <a:avLst/>
          </a:prstGeom>
          <a:ln w="12700">
            <a:miter lim="400000"/>
          </a:ln>
        </p:spPr>
      </p:pic>
      <p:pic>
        <p:nvPicPr>
          <p:cNvPr id="217" name="Image" descr="Image"/>
          <p:cNvPicPr>
            <a:picLocks noChangeAspect="1"/>
          </p:cNvPicPr>
          <p:nvPr/>
        </p:nvPicPr>
        <p:blipFill>
          <a:blip r:embed="rId24">
            <a:alphaModFix amt="74952"/>
            <a:extLst/>
          </a:blip>
          <a:stretch>
            <a:fillRect/>
          </a:stretch>
        </p:blipFill>
        <p:spPr>
          <a:xfrm>
            <a:off x="22153612" y="1695642"/>
            <a:ext cx="1574965" cy="1447084"/>
          </a:xfrm>
          <a:prstGeom prst="rect">
            <a:avLst/>
          </a:prstGeom>
          <a:ln w="12700">
            <a:miter lim="400000"/>
          </a:ln>
        </p:spPr>
      </p:pic>
      <p:pic>
        <p:nvPicPr>
          <p:cNvPr id="218" name="Image" descr="Image"/>
          <p:cNvPicPr>
            <a:picLocks noChangeAspect="1"/>
          </p:cNvPicPr>
          <p:nvPr/>
        </p:nvPicPr>
        <p:blipFill>
          <a:blip r:embed="rId25">
            <a:alphaModFix amt="74952"/>
            <a:extLst/>
          </a:blip>
          <a:stretch>
            <a:fillRect/>
          </a:stretch>
        </p:blipFill>
        <p:spPr>
          <a:xfrm>
            <a:off x="19380165" y="5453492"/>
            <a:ext cx="2016977" cy="1129507"/>
          </a:xfrm>
          <a:prstGeom prst="rect">
            <a:avLst/>
          </a:prstGeom>
          <a:ln w="12700">
            <a:miter lim="400000"/>
          </a:ln>
        </p:spPr>
      </p:pic>
      <p:pic>
        <p:nvPicPr>
          <p:cNvPr id="219" name="Image" descr="Image"/>
          <p:cNvPicPr>
            <a:picLocks noChangeAspect="1"/>
          </p:cNvPicPr>
          <p:nvPr/>
        </p:nvPicPr>
        <p:blipFill>
          <a:blip r:embed="rId26">
            <a:alphaModFix amt="74952"/>
            <a:extLst/>
          </a:blip>
          <a:srcRect l="32869" t="0" r="0" b="0"/>
          <a:stretch>
            <a:fillRect/>
          </a:stretch>
        </p:blipFill>
        <p:spPr>
          <a:xfrm>
            <a:off x="19464528" y="7373916"/>
            <a:ext cx="1496380" cy="1164861"/>
          </a:xfrm>
          <a:prstGeom prst="rect">
            <a:avLst/>
          </a:prstGeom>
          <a:ln w="12700">
            <a:miter lim="400000"/>
          </a:ln>
        </p:spPr>
      </p:pic>
      <p:pic>
        <p:nvPicPr>
          <p:cNvPr id="220" name="Image" descr="Image"/>
          <p:cNvPicPr>
            <a:picLocks noChangeAspect="1"/>
          </p:cNvPicPr>
          <p:nvPr/>
        </p:nvPicPr>
        <p:blipFill>
          <a:blip r:embed="rId27">
            <a:alphaModFix amt="74952"/>
            <a:extLst/>
          </a:blip>
          <a:srcRect l="6055" t="13899" r="3324" b="20642"/>
          <a:stretch>
            <a:fillRect/>
          </a:stretch>
        </p:blipFill>
        <p:spPr>
          <a:xfrm>
            <a:off x="21380918" y="8077638"/>
            <a:ext cx="2435254" cy="1130838"/>
          </a:xfrm>
          <a:custGeom>
            <a:avLst/>
            <a:gdLst/>
            <a:ahLst/>
            <a:cxnLst>
              <a:cxn ang="0">
                <a:pos x="wd2" y="hd2"/>
              </a:cxn>
              <a:cxn ang="5400000">
                <a:pos x="wd2" y="hd2"/>
              </a:cxn>
              <a:cxn ang="10800000">
                <a:pos x="wd2" y="hd2"/>
              </a:cxn>
              <a:cxn ang="16200000">
                <a:pos x="wd2" y="hd2"/>
              </a:cxn>
            </a:cxnLst>
            <a:rect l="0" t="0" r="r" b="b"/>
            <a:pathLst>
              <a:path w="21555" h="21529" fill="norm" stroke="1" extrusionOk="0">
                <a:moveTo>
                  <a:pt x="1904" y="0"/>
                </a:moveTo>
                <a:cubicBezTo>
                  <a:pt x="1466" y="13"/>
                  <a:pt x="1256" y="425"/>
                  <a:pt x="1412" y="967"/>
                </a:cubicBezTo>
                <a:cubicBezTo>
                  <a:pt x="1453" y="1107"/>
                  <a:pt x="1476" y="1755"/>
                  <a:pt x="1465" y="2403"/>
                </a:cubicBezTo>
                <a:cubicBezTo>
                  <a:pt x="1450" y="3341"/>
                  <a:pt x="1381" y="3712"/>
                  <a:pt x="1135" y="4239"/>
                </a:cubicBezTo>
                <a:cubicBezTo>
                  <a:pt x="831" y="4892"/>
                  <a:pt x="749" y="5738"/>
                  <a:pt x="931" y="6347"/>
                </a:cubicBezTo>
                <a:cubicBezTo>
                  <a:pt x="1051" y="6748"/>
                  <a:pt x="731" y="8212"/>
                  <a:pt x="453" y="8531"/>
                </a:cubicBezTo>
                <a:cubicBezTo>
                  <a:pt x="275" y="8736"/>
                  <a:pt x="253" y="8959"/>
                  <a:pt x="306" y="10050"/>
                </a:cubicBezTo>
                <a:cubicBezTo>
                  <a:pt x="345" y="10852"/>
                  <a:pt x="322" y="11392"/>
                  <a:pt x="246" y="11493"/>
                </a:cubicBezTo>
                <a:cubicBezTo>
                  <a:pt x="164" y="11601"/>
                  <a:pt x="157" y="11845"/>
                  <a:pt x="229" y="12248"/>
                </a:cubicBezTo>
                <a:cubicBezTo>
                  <a:pt x="306" y="12683"/>
                  <a:pt x="297" y="12873"/>
                  <a:pt x="193" y="12959"/>
                </a:cubicBezTo>
                <a:cubicBezTo>
                  <a:pt x="105" y="13031"/>
                  <a:pt x="40" y="13600"/>
                  <a:pt x="25" y="14447"/>
                </a:cubicBezTo>
                <a:lnTo>
                  <a:pt x="0" y="15815"/>
                </a:lnTo>
                <a:lnTo>
                  <a:pt x="366" y="15807"/>
                </a:lnTo>
                <a:lnTo>
                  <a:pt x="727" y="15807"/>
                </a:lnTo>
                <a:lnTo>
                  <a:pt x="727" y="17235"/>
                </a:lnTo>
                <a:cubicBezTo>
                  <a:pt x="728" y="18303"/>
                  <a:pt x="679" y="18779"/>
                  <a:pt x="527" y="19109"/>
                </a:cubicBezTo>
                <a:cubicBezTo>
                  <a:pt x="289" y="19626"/>
                  <a:pt x="299" y="21214"/>
                  <a:pt x="541" y="21421"/>
                </a:cubicBezTo>
                <a:cubicBezTo>
                  <a:pt x="742" y="21593"/>
                  <a:pt x="2588" y="21548"/>
                  <a:pt x="2730" y="21368"/>
                </a:cubicBezTo>
                <a:cubicBezTo>
                  <a:pt x="2790" y="21291"/>
                  <a:pt x="2974" y="21260"/>
                  <a:pt x="3141" y="21300"/>
                </a:cubicBezTo>
                <a:cubicBezTo>
                  <a:pt x="3307" y="21341"/>
                  <a:pt x="3437" y="21299"/>
                  <a:pt x="3429" y="21210"/>
                </a:cubicBezTo>
                <a:cubicBezTo>
                  <a:pt x="3420" y="21121"/>
                  <a:pt x="3473" y="20746"/>
                  <a:pt x="3545" y="20371"/>
                </a:cubicBezTo>
                <a:cubicBezTo>
                  <a:pt x="3653" y="19807"/>
                  <a:pt x="3704" y="19737"/>
                  <a:pt x="3840" y="19978"/>
                </a:cubicBezTo>
                <a:cubicBezTo>
                  <a:pt x="3943" y="20162"/>
                  <a:pt x="3980" y="20481"/>
                  <a:pt x="3938" y="20839"/>
                </a:cubicBezTo>
                <a:cubicBezTo>
                  <a:pt x="3873" y="21395"/>
                  <a:pt x="3889" y="21406"/>
                  <a:pt x="4634" y="21444"/>
                </a:cubicBezTo>
                <a:cubicBezTo>
                  <a:pt x="6649" y="21546"/>
                  <a:pt x="6918" y="21511"/>
                  <a:pt x="7026" y="21096"/>
                </a:cubicBezTo>
                <a:cubicBezTo>
                  <a:pt x="7083" y="20875"/>
                  <a:pt x="7226" y="20688"/>
                  <a:pt x="7345" y="20688"/>
                </a:cubicBezTo>
                <a:cubicBezTo>
                  <a:pt x="7465" y="20688"/>
                  <a:pt x="7563" y="20547"/>
                  <a:pt x="7563" y="20371"/>
                </a:cubicBezTo>
                <a:cubicBezTo>
                  <a:pt x="7563" y="19980"/>
                  <a:pt x="7182" y="19204"/>
                  <a:pt x="7089" y="19404"/>
                </a:cubicBezTo>
                <a:cubicBezTo>
                  <a:pt x="6969" y="19662"/>
                  <a:pt x="6767" y="19235"/>
                  <a:pt x="6871" y="18943"/>
                </a:cubicBezTo>
                <a:cubicBezTo>
                  <a:pt x="6926" y="18791"/>
                  <a:pt x="6983" y="18077"/>
                  <a:pt x="6998" y="17356"/>
                </a:cubicBezTo>
                <a:cubicBezTo>
                  <a:pt x="7012" y="16635"/>
                  <a:pt x="7065" y="15953"/>
                  <a:pt x="7114" y="15845"/>
                </a:cubicBezTo>
                <a:cubicBezTo>
                  <a:pt x="7162" y="15737"/>
                  <a:pt x="7371" y="15689"/>
                  <a:pt x="7577" y="15732"/>
                </a:cubicBezTo>
                <a:lnTo>
                  <a:pt x="7953" y="15807"/>
                </a:lnTo>
                <a:lnTo>
                  <a:pt x="7953" y="17477"/>
                </a:lnTo>
                <a:cubicBezTo>
                  <a:pt x="7953" y="18627"/>
                  <a:pt x="8000" y="19223"/>
                  <a:pt x="8108" y="19404"/>
                </a:cubicBezTo>
                <a:cubicBezTo>
                  <a:pt x="8194" y="19548"/>
                  <a:pt x="8242" y="19873"/>
                  <a:pt x="8213" y="20122"/>
                </a:cubicBezTo>
                <a:cubicBezTo>
                  <a:pt x="8153" y="20645"/>
                  <a:pt x="8515" y="21534"/>
                  <a:pt x="8628" y="21142"/>
                </a:cubicBezTo>
                <a:cubicBezTo>
                  <a:pt x="8678" y="20968"/>
                  <a:pt x="8737" y="20969"/>
                  <a:pt x="8821" y="21149"/>
                </a:cubicBezTo>
                <a:cubicBezTo>
                  <a:pt x="8980" y="21490"/>
                  <a:pt x="9292" y="21475"/>
                  <a:pt x="9558" y="21119"/>
                </a:cubicBezTo>
                <a:cubicBezTo>
                  <a:pt x="9728" y="20892"/>
                  <a:pt x="9834" y="20904"/>
                  <a:pt x="10068" y="21172"/>
                </a:cubicBezTo>
                <a:cubicBezTo>
                  <a:pt x="10331" y="21474"/>
                  <a:pt x="10373" y="21469"/>
                  <a:pt x="10468" y="21104"/>
                </a:cubicBezTo>
                <a:cubicBezTo>
                  <a:pt x="10527" y="20879"/>
                  <a:pt x="10647" y="20688"/>
                  <a:pt x="10735" y="20688"/>
                </a:cubicBezTo>
                <a:cubicBezTo>
                  <a:pt x="10925" y="20688"/>
                  <a:pt x="10934" y="20570"/>
                  <a:pt x="10788" y="19986"/>
                </a:cubicBezTo>
                <a:cubicBezTo>
                  <a:pt x="10622" y="19320"/>
                  <a:pt x="10565" y="16216"/>
                  <a:pt x="10714" y="15951"/>
                </a:cubicBezTo>
                <a:cubicBezTo>
                  <a:pt x="10895" y="15630"/>
                  <a:pt x="11988" y="15548"/>
                  <a:pt x="12126" y="15845"/>
                </a:cubicBezTo>
                <a:cubicBezTo>
                  <a:pt x="12190" y="15982"/>
                  <a:pt x="12229" y="16727"/>
                  <a:pt x="12211" y="17500"/>
                </a:cubicBezTo>
                <a:cubicBezTo>
                  <a:pt x="12178" y="18846"/>
                  <a:pt x="12162" y="18906"/>
                  <a:pt x="11859" y="18981"/>
                </a:cubicBezTo>
                <a:cubicBezTo>
                  <a:pt x="11563" y="19053"/>
                  <a:pt x="11559" y="19077"/>
                  <a:pt x="11750" y="19396"/>
                </a:cubicBezTo>
                <a:cubicBezTo>
                  <a:pt x="11936" y="19705"/>
                  <a:pt x="11937" y="19766"/>
                  <a:pt x="11775" y="20038"/>
                </a:cubicBezTo>
                <a:cubicBezTo>
                  <a:pt x="11532" y="20446"/>
                  <a:pt x="11408" y="21316"/>
                  <a:pt x="11589" y="21353"/>
                </a:cubicBezTo>
                <a:cubicBezTo>
                  <a:pt x="12338" y="21505"/>
                  <a:pt x="13023" y="21436"/>
                  <a:pt x="13159" y="21194"/>
                </a:cubicBezTo>
                <a:cubicBezTo>
                  <a:pt x="13277" y="20984"/>
                  <a:pt x="13342" y="20978"/>
                  <a:pt x="13398" y="21172"/>
                </a:cubicBezTo>
                <a:cubicBezTo>
                  <a:pt x="13494" y="21506"/>
                  <a:pt x="15336" y="21428"/>
                  <a:pt x="15548" y="21081"/>
                </a:cubicBezTo>
                <a:cubicBezTo>
                  <a:pt x="15650" y="20913"/>
                  <a:pt x="15763" y="20929"/>
                  <a:pt x="15917" y="21134"/>
                </a:cubicBezTo>
                <a:cubicBezTo>
                  <a:pt x="16088" y="21363"/>
                  <a:pt x="16174" y="21366"/>
                  <a:pt x="16296" y="21149"/>
                </a:cubicBezTo>
                <a:cubicBezTo>
                  <a:pt x="16406" y="20954"/>
                  <a:pt x="16498" y="20949"/>
                  <a:pt x="16595" y="21119"/>
                </a:cubicBezTo>
                <a:cubicBezTo>
                  <a:pt x="16841" y="21554"/>
                  <a:pt x="20766" y="21586"/>
                  <a:pt x="21249" y="21157"/>
                </a:cubicBezTo>
                <a:cubicBezTo>
                  <a:pt x="21538" y="20900"/>
                  <a:pt x="21568" y="20773"/>
                  <a:pt x="21551" y="19812"/>
                </a:cubicBezTo>
                <a:cubicBezTo>
                  <a:pt x="21537" y="19017"/>
                  <a:pt x="21505" y="18850"/>
                  <a:pt x="21428" y="19147"/>
                </a:cubicBezTo>
                <a:cubicBezTo>
                  <a:pt x="21335" y="19505"/>
                  <a:pt x="21298" y="19492"/>
                  <a:pt x="21056" y="19003"/>
                </a:cubicBezTo>
                <a:cubicBezTo>
                  <a:pt x="20880" y="18650"/>
                  <a:pt x="20809" y="18304"/>
                  <a:pt x="20852" y="18013"/>
                </a:cubicBezTo>
                <a:cubicBezTo>
                  <a:pt x="20888" y="17769"/>
                  <a:pt x="20873" y="17438"/>
                  <a:pt x="20817" y="17281"/>
                </a:cubicBezTo>
                <a:cubicBezTo>
                  <a:pt x="20736" y="17054"/>
                  <a:pt x="20708" y="15331"/>
                  <a:pt x="20785" y="15331"/>
                </a:cubicBezTo>
                <a:cubicBezTo>
                  <a:pt x="20796" y="15331"/>
                  <a:pt x="20820" y="14951"/>
                  <a:pt x="20841" y="14492"/>
                </a:cubicBezTo>
                <a:cubicBezTo>
                  <a:pt x="20879" y="13665"/>
                  <a:pt x="20733" y="12966"/>
                  <a:pt x="20567" y="13185"/>
                </a:cubicBezTo>
                <a:cubicBezTo>
                  <a:pt x="20372" y="13444"/>
                  <a:pt x="20251" y="12596"/>
                  <a:pt x="20216" y="10745"/>
                </a:cubicBezTo>
                <a:lnTo>
                  <a:pt x="20178" y="8780"/>
                </a:lnTo>
                <a:lnTo>
                  <a:pt x="19612" y="8780"/>
                </a:lnTo>
                <a:cubicBezTo>
                  <a:pt x="19054" y="8779"/>
                  <a:pt x="19043" y="8793"/>
                  <a:pt x="18871" y="9732"/>
                </a:cubicBezTo>
                <a:cubicBezTo>
                  <a:pt x="18731" y="10497"/>
                  <a:pt x="18646" y="10672"/>
                  <a:pt x="18442" y="10624"/>
                </a:cubicBezTo>
                <a:cubicBezTo>
                  <a:pt x="18260" y="10581"/>
                  <a:pt x="18147" y="10747"/>
                  <a:pt x="18038" y="11221"/>
                </a:cubicBezTo>
                <a:cubicBezTo>
                  <a:pt x="17886" y="11887"/>
                  <a:pt x="17676" y="11904"/>
                  <a:pt x="17676" y="11251"/>
                </a:cubicBezTo>
                <a:cubicBezTo>
                  <a:pt x="17676" y="11046"/>
                  <a:pt x="17596" y="10931"/>
                  <a:pt x="17483" y="10971"/>
                </a:cubicBezTo>
                <a:cubicBezTo>
                  <a:pt x="17332" y="11026"/>
                  <a:pt x="17290" y="10872"/>
                  <a:pt x="17290" y="10291"/>
                </a:cubicBezTo>
                <a:cubicBezTo>
                  <a:pt x="17290" y="9880"/>
                  <a:pt x="17193" y="9314"/>
                  <a:pt x="17076" y="9037"/>
                </a:cubicBezTo>
                <a:cubicBezTo>
                  <a:pt x="16959" y="8760"/>
                  <a:pt x="16807" y="8296"/>
                  <a:pt x="16739" y="8002"/>
                </a:cubicBezTo>
                <a:cubicBezTo>
                  <a:pt x="16587" y="7349"/>
                  <a:pt x="16125" y="7154"/>
                  <a:pt x="15987" y="7685"/>
                </a:cubicBezTo>
                <a:cubicBezTo>
                  <a:pt x="15932" y="7893"/>
                  <a:pt x="15787" y="8062"/>
                  <a:pt x="15664" y="8062"/>
                </a:cubicBezTo>
                <a:cubicBezTo>
                  <a:pt x="15468" y="8062"/>
                  <a:pt x="15443" y="8193"/>
                  <a:pt x="15474" y="9075"/>
                </a:cubicBezTo>
                <a:cubicBezTo>
                  <a:pt x="15509" y="10086"/>
                  <a:pt x="15508" y="10082"/>
                  <a:pt x="15098" y="10155"/>
                </a:cubicBezTo>
                <a:cubicBezTo>
                  <a:pt x="14667" y="10232"/>
                  <a:pt x="14628" y="10176"/>
                  <a:pt x="13939" y="8463"/>
                </a:cubicBezTo>
                <a:cubicBezTo>
                  <a:pt x="13646" y="7736"/>
                  <a:pt x="13568" y="7650"/>
                  <a:pt x="13458" y="7934"/>
                </a:cubicBezTo>
                <a:cubicBezTo>
                  <a:pt x="13360" y="8185"/>
                  <a:pt x="13255" y="8214"/>
                  <a:pt x="13050" y="8047"/>
                </a:cubicBezTo>
                <a:cubicBezTo>
                  <a:pt x="12639" y="7712"/>
                  <a:pt x="12450" y="7762"/>
                  <a:pt x="12527" y="8191"/>
                </a:cubicBezTo>
                <a:cubicBezTo>
                  <a:pt x="12570" y="8434"/>
                  <a:pt x="12516" y="8609"/>
                  <a:pt x="12372" y="8689"/>
                </a:cubicBezTo>
                <a:cubicBezTo>
                  <a:pt x="12213" y="8779"/>
                  <a:pt x="12168" y="8963"/>
                  <a:pt x="12204" y="9362"/>
                </a:cubicBezTo>
                <a:cubicBezTo>
                  <a:pt x="12231" y="9664"/>
                  <a:pt x="12196" y="9987"/>
                  <a:pt x="12126" y="10080"/>
                </a:cubicBezTo>
                <a:cubicBezTo>
                  <a:pt x="11906" y="10372"/>
                  <a:pt x="10577" y="10284"/>
                  <a:pt x="10398" y="9966"/>
                </a:cubicBezTo>
                <a:cubicBezTo>
                  <a:pt x="10306" y="9802"/>
                  <a:pt x="10229" y="9760"/>
                  <a:pt x="10229" y="9868"/>
                </a:cubicBezTo>
                <a:cubicBezTo>
                  <a:pt x="10229" y="9976"/>
                  <a:pt x="10172" y="9941"/>
                  <a:pt x="10103" y="9793"/>
                </a:cubicBezTo>
                <a:cubicBezTo>
                  <a:pt x="10034" y="9644"/>
                  <a:pt x="10010" y="9354"/>
                  <a:pt x="10047" y="9150"/>
                </a:cubicBezTo>
                <a:cubicBezTo>
                  <a:pt x="10099" y="8860"/>
                  <a:pt x="10174" y="8827"/>
                  <a:pt x="10395" y="9007"/>
                </a:cubicBezTo>
                <a:cubicBezTo>
                  <a:pt x="10784" y="9324"/>
                  <a:pt x="10767" y="8817"/>
                  <a:pt x="10363" y="7987"/>
                </a:cubicBezTo>
                <a:cubicBezTo>
                  <a:pt x="10083" y="7411"/>
                  <a:pt x="9968" y="7344"/>
                  <a:pt x="9239" y="7344"/>
                </a:cubicBezTo>
                <a:cubicBezTo>
                  <a:pt x="8587" y="7344"/>
                  <a:pt x="8439" y="7408"/>
                  <a:pt x="8487" y="7677"/>
                </a:cubicBezTo>
                <a:cubicBezTo>
                  <a:pt x="8520" y="7861"/>
                  <a:pt x="8449" y="8207"/>
                  <a:pt x="8329" y="8440"/>
                </a:cubicBezTo>
                <a:cubicBezTo>
                  <a:pt x="8209" y="8674"/>
                  <a:pt x="8135" y="9009"/>
                  <a:pt x="8167" y="9188"/>
                </a:cubicBezTo>
                <a:cubicBezTo>
                  <a:pt x="8199" y="9367"/>
                  <a:pt x="8151" y="9774"/>
                  <a:pt x="8055" y="10087"/>
                </a:cubicBezTo>
                <a:cubicBezTo>
                  <a:pt x="7922" y="10522"/>
                  <a:pt x="7824" y="10612"/>
                  <a:pt x="7648" y="10473"/>
                </a:cubicBezTo>
                <a:cubicBezTo>
                  <a:pt x="7426" y="10297"/>
                  <a:pt x="7331" y="9580"/>
                  <a:pt x="7296" y="7881"/>
                </a:cubicBezTo>
                <a:cubicBezTo>
                  <a:pt x="7289" y="7545"/>
                  <a:pt x="7214" y="7344"/>
                  <a:pt x="7096" y="7344"/>
                </a:cubicBezTo>
                <a:cubicBezTo>
                  <a:pt x="6993" y="7344"/>
                  <a:pt x="6731" y="7122"/>
                  <a:pt x="6513" y="6846"/>
                </a:cubicBezTo>
                <a:cubicBezTo>
                  <a:pt x="6074" y="6290"/>
                  <a:pt x="5618" y="6375"/>
                  <a:pt x="5385" y="7057"/>
                </a:cubicBezTo>
                <a:cubicBezTo>
                  <a:pt x="5285" y="7351"/>
                  <a:pt x="5103" y="7438"/>
                  <a:pt x="4672" y="7397"/>
                </a:cubicBezTo>
                <a:cubicBezTo>
                  <a:pt x="4354" y="7368"/>
                  <a:pt x="4049" y="7281"/>
                  <a:pt x="3994" y="7208"/>
                </a:cubicBezTo>
                <a:cubicBezTo>
                  <a:pt x="3939" y="7136"/>
                  <a:pt x="3894" y="6680"/>
                  <a:pt x="3892" y="6196"/>
                </a:cubicBezTo>
                <a:cubicBezTo>
                  <a:pt x="3888" y="5038"/>
                  <a:pt x="3700" y="4569"/>
                  <a:pt x="3250" y="4571"/>
                </a:cubicBezTo>
                <a:cubicBezTo>
                  <a:pt x="2969" y="4573"/>
                  <a:pt x="2835" y="4410"/>
                  <a:pt x="2681" y="3907"/>
                </a:cubicBezTo>
                <a:cubicBezTo>
                  <a:pt x="2569" y="3543"/>
                  <a:pt x="2501" y="3055"/>
                  <a:pt x="2529" y="2819"/>
                </a:cubicBezTo>
                <a:cubicBezTo>
                  <a:pt x="2558" y="2582"/>
                  <a:pt x="2530" y="2182"/>
                  <a:pt x="2466" y="1927"/>
                </a:cubicBezTo>
                <a:cubicBezTo>
                  <a:pt x="2383" y="1593"/>
                  <a:pt x="2388" y="1380"/>
                  <a:pt x="2484" y="1171"/>
                </a:cubicBezTo>
                <a:cubicBezTo>
                  <a:pt x="2588" y="945"/>
                  <a:pt x="2574" y="828"/>
                  <a:pt x="2421" y="642"/>
                </a:cubicBezTo>
                <a:cubicBezTo>
                  <a:pt x="2312" y="511"/>
                  <a:pt x="2250" y="311"/>
                  <a:pt x="2284" y="197"/>
                </a:cubicBezTo>
                <a:cubicBezTo>
                  <a:pt x="2317" y="82"/>
                  <a:pt x="2146" y="-7"/>
                  <a:pt x="1904" y="0"/>
                </a:cubicBezTo>
                <a:close/>
                <a:moveTo>
                  <a:pt x="6007" y="4972"/>
                </a:moveTo>
                <a:cubicBezTo>
                  <a:pt x="5572" y="4972"/>
                  <a:pt x="5442" y="5034"/>
                  <a:pt x="5561" y="5199"/>
                </a:cubicBezTo>
                <a:cubicBezTo>
                  <a:pt x="5653" y="5326"/>
                  <a:pt x="5854" y="5433"/>
                  <a:pt x="6007" y="5433"/>
                </a:cubicBezTo>
                <a:cubicBezTo>
                  <a:pt x="6160" y="5433"/>
                  <a:pt x="6362" y="5326"/>
                  <a:pt x="6453" y="5199"/>
                </a:cubicBezTo>
                <a:cubicBezTo>
                  <a:pt x="6572" y="5034"/>
                  <a:pt x="6442" y="4972"/>
                  <a:pt x="6007" y="4972"/>
                </a:cubicBezTo>
                <a:close/>
                <a:moveTo>
                  <a:pt x="376" y="5229"/>
                </a:moveTo>
                <a:cubicBezTo>
                  <a:pt x="324" y="5192"/>
                  <a:pt x="241" y="5265"/>
                  <a:pt x="116" y="5440"/>
                </a:cubicBezTo>
                <a:cubicBezTo>
                  <a:pt x="-32" y="5649"/>
                  <a:pt x="-32" y="5700"/>
                  <a:pt x="116" y="5909"/>
                </a:cubicBezTo>
                <a:cubicBezTo>
                  <a:pt x="366" y="6261"/>
                  <a:pt x="450" y="6202"/>
                  <a:pt x="450" y="5675"/>
                </a:cubicBezTo>
                <a:cubicBezTo>
                  <a:pt x="450" y="5411"/>
                  <a:pt x="428" y="5266"/>
                  <a:pt x="376" y="5229"/>
                </a:cubicBezTo>
                <a:close/>
              </a:path>
            </a:pathLst>
          </a:custGeom>
          <a:ln w="12700">
            <a:miter lim="400000"/>
          </a:ln>
        </p:spPr>
      </p:pic>
      <p:pic>
        <p:nvPicPr>
          <p:cNvPr id="221" name="Image" descr="Image"/>
          <p:cNvPicPr>
            <a:picLocks noChangeAspect="1"/>
          </p:cNvPicPr>
          <p:nvPr/>
        </p:nvPicPr>
        <p:blipFill>
          <a:blip r:embed="rId28">
            <a:alphaModFix amt="74952"/>
            <a:extLst/>
          </a:blip>
          <a:stretch>
            <a:fillRect/>
          </a:stretch>
        </p:blipFill>
        <p:spPr>
          <a:xfrm>
            <a:off x="22818385" y="3656920"/>
            <a:ext cx="1199460" cy="903069"/>
          </a:xfrm>
          <a:prstGeom prst="rect">
            <a:avLst/>
          </a:prstGeom>
          <a:ln w="12700">
            <a:miter lim="400000"/>
          </a:ln>
        </p:spPr>
      </p:pic>
      <p:sp>
        <p:nvSpPr>
          <p:cNvPr id="222" name="IT We will create a bonfire picture using the computer and explore Google Earth."/>
          <p:cNvSpPr txBox="1"/>
          <p:nvPr/>
        </p:nvSpPr>
        <p:spPr>
          <a:xfrm>
            <a:off x="21780027" y="5225096"/>
            <a:ext cx="2016976" cy="10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0" sz="2000">
                <a:latin typeface="Noteworthy Bold"/>
                <a:ea typeface="Noteworthy Bold"/>
                <a:cs typeface="Noteworthy Bold"/>
                <a:sym typeface="Noteworthy Bold"/>
              </a:defRPr>
            </a:pPr>
            <a:r>
              <a:t>IT </a:t>
            </a:r>
            <a:r>
              <a:rPr sz="1400">
                <a:latin typeface="Noteworthy Light"/>
                <a:ea typeface="Noteworthy Light"/>
                <a:cs typeface="Noteworthy Light"/>
                <a:sym typeface="Noteworthy Light"/>
              </a:rPr>
              <a:t>We will create a bonfire picture using the computer and explore Google Earth. </a:t>
            </a:r>
          </a:p>
        </p:txBody>
      </p:sp>
      <p:sp>
        <p:nvSpPr>
          <p:cNvPr id="223" name="We will watch a Christmas pantomime."/>
          <p:cNvSpPr txBox="1"/>
          <p:nvPr/>
        </p:nvSpPr>
        <p:spPr>
          <a:xfrm>
            <a:off x="17853897" y="11464157"/>
            <a:ext cx="1056483" cy="12165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1400">
                <a:latin typeface="Noteworthy Bold"/>
                <a:ea typeface="Noteworthy Bold"/>
                <a:cs typeface="Noteworthy Bold"/>
                <a:sym typeface="Noteworthy Bold"/>
              </a:defRPr>
            </a:lvl1pPr>
          </a:lstStyle>
          <a:p>
            <a:pPr/>
            <a:r>
              <a:t>We will watch a Christmas pantomime.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